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8" r:id="rId2"/>
    <p:sldId id="256" r:id="rId3"/>
    <p:sldId id="257" r:id="rId4"/>
    <p:sldId id="259" r:id="rId5"/>
    <p:sldId id="260" r:id="rId6"/>
    <p:sldId id="261" r:id="rId7"/>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69" d="100"/>
          <a:sy n="69" d="100"/>
        </p:scale>
        <p:origin x="-1416"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21E197E-2BC2-4477-BD38-0D72A156FEAC}"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l-GR"/>
        </a:p>
      </dgm:t>
    </dgm:pt>
    <dgm:pt modelId="{051B862C-2CA2-432C-86EA-34E273A3484E}">
      <dgm:prSet phldrT="[Κείμενο]"/>
      <dgm:spPr/>
      <dgm:t>
        <a:bodyPr/>
        <a:lstStyle/>
        <a:p>
          <a:r>
            <a:rPr lang="el-GR" dirty="0" smtClean="0"/>
            <a:t> </a:t>
          </a:r>
          <a:endParaRPr lang="el-GR" dirty="0"/>
        </a:p>
      </dgm:t>
    </dgm:pt>
    <dgm:pt modelId="{44D2955B-3813-4755-ACBA-72DBDFCA019E}" type="parTrans" cxnId="{DDFE4ABD-F9F7-4C3A-8CDE-EC31C076B993}">
      <dgm:prSet/>
      <dgm:spPr/>
      <dgm:t>
        <a:bodyPr/>
        <a:lstStyle/>
        <a:p>
          <a:endParaRPr lang="el-GR"/>
        </a:p>
      </dgm:t>
    </dgm:pt>
    <dgm:pt modelId="{CFD53A7D-9028-40FF-B631-01314C5BEE57}" type="sibTrans" cxnId="{DDFE4ABD-F9F7-4C3A-8CDE-EC31C076B993}">
      <dgm:prSet/>
      <dgm:spPr/>
      <dgm:t>
        <a:bodyPr/>
        <a:lstStyle/>
        <a:p>
          <a:endParaRPr lang="el-GR"/>
        </a:p>
      </dgm:t>
    </dgm:pt>
    <dgm:pt modelId="{5D1A8829-DC19-451A-A677-B74DE4F66794}">
      <dgm:prSet phldrT="[Κείμενο]"/>
      <dgm:spPr/>
      <dgm:t>
        <a:bodyPr/>
        <a:lstStyle/>
        <a:p>
          <a:r>
            <a:rPr lang="el-GR" b="0" i="0" dirty="0" smtClean="0"/>
            <a:t>Το αριστούργημα του Νεύτωνα </a:t>
          </a:r>
          <a:r>
            <a:rPr lang="el-GR" b="1" i="0" dirty="0" err="1" smtClean="0"/>
            <a:t>Philosophiae</a:t>
          </a:r>
          <a:r>
            <a:rPr lang="el-GR" b="0" i="0" dirty="0" smtClean="0"/>
            <a:t> </a:t>
          </a:r>
          <a:r>
            <a:rPr lang="el-GR" b="1" i="0" dirty="0" err="1" smtClean="0"/>
            <a:t>Naturalis</a:t>
          </a:r>
          <a:r>
            <a:rPr lang="el-GR" b="0" i="0" dirty="0" smtClean="0"/>
            <a:t> </a:t>
          </a:r>
          <a:r>
            <a:rPr lang="el-GR" b="1" i="0" dirty="0" err="1" smtClean="0"/>
            <a:t>Principia</a:t>
          </a:r>
          <a:r>
            <a:rPr lang="el-GR" b="0" i="0" dirty="0" smtClean="0"/>
            <a:t> </a:t>
          </a:r>
          <a:r>
            <a:rPr lang="el-GR" b="1" i="0" dirty="0" err="1" smtClean="0"/>
            <a:t>Mathematica</a:t>
          </a:r>
          <a:r>
            <a:rPr lang="el-GR" b="0" i="0" dirty="0" smtClean="0"/>
            <a:t>, καταπιάνεται με την παρουσίαση της δύναμης που προκαλεί την έλξη όλων των αντικειμένων μεταξύ τους – της λεγόμενης βαρύτητας. </a:t>
          </a:r>
          <a:endParaRPr lang="el-GR" dirty="0"/>
        </a:p>
      </dgm:t>
    </dgm:pt>
    <dgm:pt modelId="{6AD9F8FD-FAA2-44D1-B985-4333C3D9CAFE}" type="parTrans" cxnId="{5EB95D5A-6F75-405A-A2AA-9B925230D90C}">
      <dgm:prSet/>
      <dgm:spPr/>
      <dgm:t>
        <a:bodyPr/>
        <a:lstStyle/>
        <a:p>
          <a:endParaRPr lang="el-GR"/>
        </a:p>
      </dgm:t>
    </dgm:pt>
    <dgm:pt modelId="{37634D12-89CD-4AB4-BCC7-A51839E40D61}" type="sibTrans" cxnId="{5EB95D5A-6F75-405A-A2AA-9B925230D90C}">
      <dgm:prSet/>
      <dgm:spPr/>
      <dgm:t>
        <a:bodyPr/>
        <a:lstStyle/>
        <a:p>
          <a:endParaRPr lang="el-GR"/>
        </a:p>
      </dgm:t>
    </dgm:pt>
    <dgm:pt modelId="{F7DB464D-6A90-48AE-BC5A-1312FA7631C6}">
      <dgm:prSet phldrT="[Κείμενο]"/>
      <dgm:spPr/>
      <dgm:t>
        <a:bodyPr/>
        <a:lstStyle/>
        <a:p>
          <a:r>
            <a:rPr lang="el-GR" dirty="0" smtClean="0"/>
            <a:t> </a:t>
          </a:r>
          <a:endParaRPr lang="el-GR" dirty="0"/>
        </a:p>
      </dgm:t>
    </dgm:pt>
    <dgm:pt modelId="{18FE8D81-43E8-4BA5-B551-B8C5A5483C0A}" type="parTrans" cxnId="{A23B864F-E3D7-48BE-8E8B-3E768C57E3E4}">
      <dgm:prSet/>
      <dgm:spPr/>
      <dgm:t>
        <a:bodyPr/>
        <a:lstStyle/>
        <a:p>
          <a:endParaRPr lang="el-GR"/>
        </a:p>
      </dgm:t>
    </dgm:pt>
    <dgm:pt modelId="{24B8DBB5-A3FD-4913-B8A4-B888E484AD34}" type="sibTrans" cxnId="{A23B864F-E3D7-48BE-8E8B-3E768C57E3E4}">
      <dgm:prSet/>
      <dgm:spPr/>
      <dgm:t>
        <a:bodyPr/>
        <a:lstStyle/>
        <a:p>
          <a:endParaRPr lang="el-GR"/>
        </a:p>
      </dgm:t>
    </dgm:pt>
    <dgm:pt modelId="{D070A087-9FE4-4570-90CE-7DD10F2500D2}">
      <dgm:prSet phldrT="[Κείμενο]"/>
      <dgm:spPr/>
      <dgm:t>
        <a:bodyPr/>
        <a:lstStyle/>
        <a:p>
          <a:r>
            <a:rPr lang="el-GR" b="0" i="0" dirty="0" smtClean="0"/>
            <a:t>Για να απαλλαγεί κάποιος από την έλξη της βαρύτητας, θα πρέπει να ταξιδέψει με </a:t>
          </a:r>
          <a:r>
            <a:rPr lang="el-GR" b="1" i="0" dirty="0" smtClean="0"/>
            <a:t>11 χιλιόμετρα το δευτερόλεπτο</a:t>
          </a:r>
          <a:r>
            <a:rPr lang="el-GR" b="0" i="0" dirty="0" smtClean="0"/>
            <a:t>, δηλαδή με την ταχύτητα διαφυγής του πλανήτη Γη</a:t>
          </a:r>
          <a:endParaRPr lang="el-GR" dirty="0"/>
        </a:p>
      </dgm:t>
    </dgm:pt>
    <dgm:pt modelId="{4B7FE647-77E9-476A-A21E-2EB3BF849828}" type="parTrans" cxnId="{449A8683-393A-46DD-A503-D2D0466653B5}">
      <dgm:prSet/>
      <dgm:spPr/>
      <dgm:t>
        <a:bodyPr/>
        <a:lstStyle/>
        <a:p>
          <a:endParaRPr lang="el-GR"/>
        </a:p>
      </dgm:t>
    </dgm:pt>
    <dgm:pt modelId="{126FDFCC-CA3F-4F87-8808-F6895FC0653E}" type="sibTrans" cxnId="{449A8683-393A-46DD-A503-D2D0466653B5}">
      <dgm:prSet/>
      <dgm:spPr/>
      <dgm:t>
        <a:bodyPr/>
        <a:lstStyle/>
        <a:p>
          <a:endParaRPr lang="el-GR"/>
        </a:p>
      </dgm:t>
    </dgm:pt>
    <dgm:pt modelId="{9F30841C-1F75-4D4E-A64F-5F6C4A30191C}">
      <dgm:prSet phldrT="[Κείμενο]"/>
      <dgm:spPr/>
      <dgm:t>
        <a:bodyPr/>
        <a:lstStyle/>
        <a:p>
          <a:r>
            <a:rPr lang="el-GR" b="0" i="0" dirty="0" smtClean="0"/>
            <a:t> </a:t>
          </a:r>
          <a:endParaRPr lang="el-GR" dirty="0"/>
        </a:p>
      </dgm:t>
    </dgm:pt>
    <dgm:pt modelId="{CBDEAC52-B254-4671-BDFA-CA8E47B6B9AE}" type="parTrans" cxnId="{342B9C03-AAF9-4B68-9AD3-AC3431922260}">
      <dgm:prSet/>
      <dgm:spPr/>
      <dgm:t>
        <a:bodyPr/>
        <a:lstStyle/>
        <a:p>
          <a:endParaRPr lang="el-GR"/>
        </a:p>
      </dgm:t>
    </dgm:pt>
    <dgm:pt modelId="{8555350B-90BE-4BA5-B334-A059A89426B3}" type="sibTrans" cxnId="{342B9C03-AAF9-4B68-9AD3-AC3431922260}">
      <dgm:prSet/>
      <dgm:spPr/>
      <dgm:t>
        <a:bodyPr/>
        <a:lstStyle/>
        <a:p>
          <a:endParaRPr lang="el-GR"/>
        </a:p>
      </dgm:t>
    </dgm:pt>
    <dgm:pt modelId="{F91895A4-16B4-45F2-B9AA-AD3C10142B3A}">
      <dgm:prSet/>
      <dgm:spPr/>
      <dgm:t>
        <a:bodyPr/>
        <a:lstStyle/>
        <a:p>
          <a:r>
            <a:rPr lang="el-GR" b="0" i="0" dirty="0" smtClean="0"/>
            <a:t>Αν κάποιος που ζυγίζει περίπου 70 κιλά στη Γη, πατούσε με κάποιον τρόπο την επιφάνεια του πλανήτη Δία, εκεί θα ζύγιζε περίπου 160 κιλά. Αυτό γίνεται γιατί οι μεγαλύτερες μάζες έχουν και μεγαλύτερη βαρύτητα.</a:t>
          </a:r>
          <a:endParaRPr lang="el-GR" dirty="0"/>
        </a:p>
      </dgm:t>
    </dgm:pt>
    <dgm:pt modelId="{618763B3-E03B-41D3-9FB5-ECBA6B9B04FA}" type="parTrans" cxnId="{DD142911-9985-4D15-B380-BF4392A65BCB}">
      <dgm:prSet/>
      <dgm:spPr/>
      <dgm:t>
        <a:bodyPr/>
        <a:lstStyle/>
        <a:p>
          <a:endParaRPr lang="el-GR"/>
        </a:p>
      </dgm:t>
    </dgm:pt>
    <dgm:pt modelId="{C40B9B0A-D61E-40AB-A307-B78D06536B09}" type="sibTrans" cxnId="{DD142911-9985-4D15-B380-BF4392A65BCB}">
      <dgm:prSet/>
      <dgm:spPr/>
      <dgm:t>
        <a:bodyPr/>
        <a:lstStyle/>
        <a:p>
          <a:endParaRPr lang="el-GR"/>
        </a:p>
      </dgm:t>
    </dgm:pt>
    <dgm:pt modelId="{E2BCB0B9-64BC-4D1E-AB19-7764593F986D}" type="pres">
      <dgm:prSet presAssocID="{721E197E-2BC2-4477-BD38-0D72A156FEAC}" presName="linearFlow" presStyleCnt="0">
        <dgm:presLayoutVars>
          <dgm:dir/>
          <dgm:animLvl val="lvl"/>
          <dgm:resizeHandles val="exact"/>
        </dgm:presLayoutVars>
      </dgm:prSet>
      <dgm:spPr/>
      <dgm:t>
        <a:bodyPr/>
        <a:lstStyle/>
        <a:p>
          <a:endParaRPr lang="el-GR"/>
        </a:p>
      </dgm:t>
    </dgm:pt>
    <dgm:pt modelId="{47DCB224-6047-456B-A553-7C16DFFB64B7}" type="pres">
      <dgm:prSet presAssocID="{051B862C-2CA2-432C-86EA-34E273A3484E}" presName="composite" presStyleCnt="0"/>
      <dgm:spPr/>
    </dgm:pt>
    <dgm:pt modelId="{9B2C032F-61BD-49C4-A6E1-37D0F8C76220}" type="pres">
      <dgm:prSet presAssocID="{051B862C-2CA2-432C-86EA-34E273A3484E}" presName="parentText" presStyleLbl="alignNode1" presStyleIdx="0" presStyleCnt="3">
        <dgm:presLayoutVars>
          <dgm:chMax val="1"/>
          <dgm:bulletEnabled val="1"/>
        </dgm:presLayoutVars>
      </dgm:prSet>
      <dgm:spPr/>
      <dgm:t>
        <a:bodyPr/>
        <a:lstStyle/>
        <a:p>
          <a:endParaRPr lang="el-GR"/>
        </a:p>
      </dgm:t>
    </dgm:pt>
    <dgm:pt modelId="{CAAFE45C-7F0E-478D-B709-2A813027FB88}" type="pres">
      <dgm:prSet presAssocID="{051B862C-2CA2-432C-86EA-34E273A3484E}" presName="descendantText" presStyleLbl="alignAcc1" presStyleIdx="0" presStyleCnt="3">
        <dgm:presLayoutVars>
          <dgm:bulletEnabled val="1"/>
        </dgm:presLayoutVars>
      </dgm:prSet>
      <dgm:spPr/>
      <dgm:t>
        <a:bodyPr/>
        <a:lstStyle/>
        <a:p>
          <a:endParaRPr lang="el-GR"/>
        </a:p>
      </dgm:t>
    </dgm:pt>
    <dgm:pt modelId="{7B567335-5539-46D3-AF1B-1193DC2B5528}" type="pres">
      <dgm:prSet presAssocID="{CFD53A7D-9028-40FF-B631-01314C5BEE57}" presName="sp" presStyleCnt="0"/>
      <dgm:spPr/>
    </dgm:pt>
    <dgm:pt modelId="{DBE29390-38CA-4983-9951-C12BD03085CB}" type="pres">
      <dgm:prSet presAssocID="{F7DB464D-6A90-48AE-BC5A-1312FA7631C6}" presName="composite" presStyleCnt="0"/>
      <dgm:spPr/>
    </dgm:pt>
    <dgm:pt modelId="{A966FC91-B052-4F6E-8839-FC96DED1F33A}" type="pres">
      <dgm:prSet presAssocID="{F7DB464D-6A90-48AE-BC5A-1312FA7631C6}" presName="parentText" presStyleLbl="alignNode1" presStyleIdx="1" presStyleCnt="3">
        <dgm:presLayoutVars>
          <dgm:chMax val="1"/>
          <dgm:bulletEnabled val="1"/>
        </dgm:presLayoutVars>
      </dgm:prSet>
      <dgm:spPr/>
      <dgm:t>
        <a:bodyPr/>
        <a:lstStyle/>
        <a:p>
          <a:endParaRPr lang="el-GR"/>
        </a:p>
      </dgm:t>
    </dgm:pt>
    <dgm:pt modelId="{37312E3F-E209-4CB2-809D-FB4764E60AAE}" type="pres">
      <dgm:prSet presAssocID="{F7DB464D-6A90-48AE-BC5A-1312FA7631C6}" presName="descendantText" presStyleLbl="alignAcc1" presStyleIdx="1" presStyleCnt="3">
        <dgm:presLayoutVars>
          <dgm:bulletEnabled val="1"/>
        </dgm:presLayoutVars>
      </dgm:prSet>
      <dgm:spPr/>
      <dgm:t>
        <a:bodyPr/>
        <a:lstStyle/>
        <a:p>
          <a:endParaRPr lang="el-GR"/>
        </a:p>
      </dgm:t>
    </dgm:pt>
    <dgm:pt modelId="{1732C4AB-8342-4351-96F6-A9EEED78F965}" type="pres">
      <dgm:prSet presAssocID="{24B8DBB5-A3FD-4913-B8A4-B888E484AD34}" presName="sp" presStyleCnt="0"/>
      <dgm:spPr/>
    </dgm:pt>
    <dgm:pt modelId="{7EC54317-12F1-42B2-8339-0AA994A43A45}" type="pres">
      <dgm:prSet presAssocID="{9F30841C-1F75-4D4E-A64F-5F6C4A30191C}" presName="composite" presStyleCnt="0"/>
      <dgm:spPr/>
    </dgm:pt>
    <dgm:pt modelId="{86E71E8D-3DE7-4A49-A06F-03CDB60EC5EE}" type="pres">
      <dgm:prSet presAssocID="{9F30841C-1F75-4D4E-A64F-5F6C4A30191C}" presName="parentText" presStyleLbl="alignNode1" presStyleIdx="2" presStyleCnt="3">
        <dgm:presLayoutVars>
          <dgm:chMax val="1"/>
          <dgm:bulletEnabled val="1"/>
        </dgm:presLayoutVars>
      </dgm:prSet>
      <dgm:spPr/>
      <dgm:t>
        <a:bodyPr/>
        <a:lstStyle/>
        <a:p>
          <a:endParaRPr lang="el-GR"/>
        </a:p>
      </dgm:t>
    </dgm:pt>
    <dgm:pt modelId="{0143FE8A-76CA-436B-A101-3946C72FF68D}" type="pres">
      <dgm:prSet presAssocID="{9F30841C-1F75-4D4E-A64F-5F6C4A30191C}" presName="descendantText" presStyleLbl="alignAcc1" presStyleIdx="2" presStyleCnt="3" custLinFactNeighborX="558" custLinFactNeighborY="1167">
        <dgm:presLayoutVars>
          <dgm:bulletEnabled val="1"/>
        </dgm:presLayoutVars>
      </dgm:prSet>
      <dgm:spPr/>
      <dgm:t>
        <a:bodyPr/>
        <a:lstStyle/>
        <a:p>
          <a:endParaRPr lang="el-GR"/>
        </a:p>
      </dgm:t>
    </dgm:pt>
  </dgm:ptLst>
  <dgm:cxnLst>
    <dgm:cxn modelId="{6EF0A67C-8556-4C44-A59F-90CCC648C5D5}" type="presOf" srcId="{5D1A8829-DC19-451A-A677-B74DE4F66794}" destId="{CAAFE45C-7F0E-478D-B709-2A813027FB88}" srcOrd="0" destOrd="0" presId="urn:microsoft.com/office/officeart/2005/8/layout/chevron2"/>
    <dgm:cxn modelId="{A23B864F-E3D7-48BE-8E8B-3E768C57E3E4}" srcId="{721E197E-2BC2-4477-BD38-0D72A156FEAC}" destId="{F7DB464D-6A90-48AE-BC5A-1312FA7631C6}" srcOrd="1" destOrd="0" parTransId="{18FE8D81-43E8-4BA5-B551-B8C5A5483C0A}" sibTransId="{24B8DBB5-A3FD-4913-B8A4-B888E484AD34}"/>
    <dgm:cxn modelId="{449A8683-393A-46DD-A503-D2D0466653B5}" srcId="{F7DB464D-6A90-48AE-BC5A-1312FA7631C6}" destId="{D070A087-9FE4-4570-90CE-7DD10F2500D2}" srcOrd="0" destOrd="0" parTransId="{4B7FE647-77E9-476A-A21E-2EB3BF849828}" sibTransId="{126FDFCC-CA3F-4F87-8808-F6895FC0653E}"/>
    <dgm:cxn modelId="{DDB18A6A-A1E4-45A4-A2E1-D8C97FDFF78C}" type="presOf" srcId="{F7DB464D-6A90-48AE-BC5A-1312FA7631C6}" destId="{A966FC91-B052-4F6E-8839-FC96DED1F33A}" srcOrd="0" destOrd="0" presId="urn:microsoft.com/office/officeart/2005/8/layout/chevron2"/>
    <dgm:cxn modelId="{0D8A3D19-CB9A-4AA8-80D5-378CF9D5F1FA}" type="presOf" srcId="{F91895A4-16B4-45F2-B9AA-AD3C10142B3A}" destId="{0143FE8A-76CA-436B-A101-3946C72FF68D}" srcOrd="0" destOrd="0" presId="urn:microsoft.com/office/officeart/2005/8/layout/chevron2"/>
    <dgm:cxn modelId="{DD142911-9985-4D15-B380-BF4392A65BCB}" srcId="{9F30841C-1F75-4D4E-A64F-5F6C4A30191C}" destId="{F91895A4-16B4-45F2-B9AA-AD3C10142B3A}" srcOrd="0" destOrd="0" parTransId="{618763B3-E03B-41D3-9FB5-ECBA6B9B04FA}" sibTransId="{C40B9B0A-D61E-40AB-A307-B78D06536B09}"/>
    <dgm:cxn modelId="{342B9C03-AAF9-4B68-9AD3-AC3431922260}" srcId="{721E197E-2BC2-4477-BD38-0D72A156FEAC}" destId="{9F30841C-1F75-4D4E-A64F-5F6C4A30191C}" srcOrd="2" destOrd="0" parTransId="{CBDEAC52-B254-4671-BDFA-CA8E47B6B9AE}" sibTransId="{8555350B-90BE-4BA5-B334-A059A89426B3}"/>
    <dgm:cxn modelId="{6ACAF8CA-F399-4686-A28E-13E1F3F4D506}" type="presOf" srcId="{051B862C-2CA2-432C-86EA-34E273A3484E}" destId="{9B2C032F-61BD-49C4-A6E1-37D0F8C76220}" srcOrd="0" destOrd="0" presId="urn:microsoft.com/office/officeart/2005/8/layout/chevron2"/>
    <dgm:cxn modelId="{DDFE4ABD-F9F7-4C3A-8CDE-EC31C076B993}" srcId="{721E197E-2BC2-4477-BD38-0D72A156FEAC}" destId="{051B862C-2CA2-432C-86EA-34E273A3484E}" srcOrd="0" destOrd="0" parTransId="{44D2955B-3813-4755-ACBA-72DBDFCA019E}" sibTransId="{CFD53A7D-9028-40FF-B631-01314C5BEE57}"/>
    <dgm:cxn modelId="{8B415FE0-AC01-49DE-9A91-6EFA3539CA47}" type="presOf" srcId="{D070A087-9FE4-4570-90CE-7DD10F2500D2}" destId="{37312E3F-E209-4CB2-809D-FB4764E60AAE}" srcOrd="0" destOrd="0" presId="urn:microsoft.com/office/officeart/2005/8/layout/chevron2"/>
    <dgm:cxn modelId="{5EB95D5A-6F75-405A-A2AA-9B925230D90C}" srcId="{051B862C-2CA2-432C-86EA-34E273A3484E}" destId="{5D1A8829-DC19-451A-A677-B74DE4F66794}" srcOrd="0" destOrd="0" parTransId="{6AD9F8FD-FAA2-44D1-B985-4333C3D9CAFE}" sibTransId="{37634D12-89CD-4AB4-BCC7-A51839E40D61}"/>
    <dgm:cxn modelId="{D191ED59-F695-48ED-9461-2FF4F1287086}" type="presOf" srcId="{721E197E-2BC2-4477-BD38-0D72A156FEAC}" destId="{E2BCB0B9-64BC-4D1E-AB19-7764593F986D}" srcOrd="0" destOrd="0" presId="urn:microsoft.com/office/officeart/2005/8/layout/chevron2"/>
    <dgm:cxn modelId="{78187B80-71B4-4DE1-B538-C17766A1AAA4}" type="presOf" srcId="{9F30841C-1F75-4D4E-A64F-5F6C4A30191C}" destId="{86E71E8D-3DE7-4A49-A06F-03CDB60EC5EE}" srcOrd="0" destOrd="0" presId="urn:microsoft.com/office/officeart/2005/8/layout/chevron2"/>
    <dgm:cxn modelId="{5BCF112A-239F-426D-BE7C-F789F47126C3}" type="presParOf" srcId="{E2BCB0B9-64BC-4D1E-AB19-7764593F986D}" destId="{47DCB224-6047-456B-A553-7C16DFFB64B7}" srcOrd="0" destOrd="0" presId="urn:microsoft.com/office/officeart/2005/8/layout/chevron2"/>
    <dgm:cxn modelId="{F7BF4F09-C192-49A9-89DC-7E3E3E870157}" type="presParOf" srcId="{47DCB224-6047-456B-A553-7C16DFFB64B7}" destId="{9B2C032F-61BD-49C4-A6E1-37D0F8C76220}" srcOrd="0" destOrd="0" presId="urn:microsoft.com/office/officeart/2005/8/layout/chevron2"/>
    <dgm:cxn modelId="{9B4B4E12-5B5C-4208-9E6B-5E081D96ED05}" type="presParOf" srcId="{47DCB224-6047-456B-A553-7C16DFFB64B7}" destId="{CAAFE45C-7F0E-478D-B709-2A813027FB88}" srcOrd="1" destOrd="0" presId="urn:microsoft.com/office/officeart/2005/8/layout/chevron2"/>
    <dgm:cxn modelId="{DB8D7131-86D1-4AA2-844D-BCC344BCA6D7}" type="presParOf" srcId="{E2BCB0B9-64BC-4D1E-AB19-7764593F986D}" destId="{7B567335-5539-46D3-AF1B-1193DC2B5528}" srcOrd="1" destOrd="0" presId="urn:microsoft.com/office/officeart/2005/8/layout/chevron2"/>
    <dgm:cxn modelId="{DF3AC535-7899-4FCE-894C-DF207487AC8F}" type="presParOf" srcId="{E2BCB0B9-64BC-4D1E-AB19-7764593F986D}" destId="{DBE29390-38CA-4983-9951-C12BD03085CB}" srcOrd="2" destOrd="0" presId="urn:microsoft.com/office/officeart/2005/8/layout/chevron2"/>
    <dgm:cxn modelId="{BB92D5FD-32F1-4353-8484-A6CF53633309}" type="presParOf" srcId="{DBE29390-38CA-4983-9951-C12BD03085CB}" destId="{A966FC91-B052-4F6E-8839-FC96DED1F33A}" srcOrd="0" destOrd="0" presId="urn:microsoft.com/office/officeart/2005/8/layout/chevron2"/>
    <dgm:cxn modelId="{253CDC39-A316-4519-BBBB-96660986372B}" type="presParOf" srcId="{DBE29390-38CA-4983-9951-C12BD03085CB}" destId="{37312E3F-E209-4CB2-809D-FB4764E60AAE}" srcOrd="1" destOrd="0" presId="urn:microsoft.com/office/officeart/2005/8/layout/chevron2"/>
    <dgm:cxn modelId="{EF11BF53-606D-425A-AF31-928773A5B178}" type="presParOf" srcId="{E2BCB0B9-64BC-4D1E-AB19-7764593F986D}" destId="{1732C4AB-8342-4351-96F6-A9EEED78F965}" srcOrd="3" destOrd="0" presId="urn:microsoft.com/office/officeart/2005/8/layout/chevron2"/>
    <dgm:cxn modelId="{AF2FEA9F-2038-4BF5-BF81-BC1334C3CC58}" type="presParOf" srcId="{E2BCB0B9-64BC-4D1E-AB19-7764593F986D}" destId="{7EC54317-12F1-42B2-8339-0AA994A43A45}" srcOrd="4" destOrd="0" presId="urn:microsoft.com/office/officeart/2005/8/layout/chevron2"/>
    <dgm:cxn modelId="{43A0560E-F2B8-4709-BC9B-DFE215F8E6BA}" type="presParOf" srcId="{7EC54317-12F1-42B2-8339-0AA994A43A45}" destId="{86E71E8D-3DE7-4A49-A06F-03CDB60EC5EE}" srcOrd="0" destOrd="0" presId="urn:microsoft.com/office/officeart/2005/8/layout/chevron2"/>
    <dgm:cxn modelId="{45113472-7B84-4178-81A0-2F41B7CDCBFD}" type="presParOf" srcId="{7EC54317-12F1-42B2-8339-0AA994A43A45}" destId="{0143FE8A-76CA-436B-A101-3946C72FF68D}" srcOrd="1" destOrd="0" presId="urn:microsoft.com/office/officeart/2005/8/layout/chevron2"/>
  </dgm:cxnLst>
  <dgm:bg/>
  <dgm:whole/>
</dgm:dataModel>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3777807-8214-443B-A473-A37145A6BB0E}" type="datetimeFigureOut">
              <a:rPr lang="el-GR" smtClean="0"/>
              <a:pPr/>
              <a:t>22/4/2018</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F30F008-C220-4DED-8709-ECE106A261B3}" type="slidenum">
              <a:rPr lang="el-GR" smtClean="0"/>
              <a:pPr/>
              <a:t>‹#›</a:t>
            </a:fld>
            <a:endParaRPr lang="el-G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a:p>
        </p:txBody>
      </p:sp>
      <p:sp>
        <p:nvSpPr>
          <p:cNvPr id="4" name="3 - Θέση αριθμού διαφάνειας"/>
          <p:cNvSpPr>
            <a:spLocks noGrp="1"/>
          </p:cNvSpPr>
          <p:nvPr>
            <p:ph type="sldNum" sz="quarter" idx="10"/>
          </p:nvPr>
        </p:nvSpPr>
        <p:spPr/>
        <p:txBody>
          <a:bodyPr/>
          <a:lstStyle/>
          <a:p>
            <a:fld id="{8F30F008-C220-4DED-8709-ECE106A261B3}" type="slidenum">
              <a:rPr lang="el-GR" smtClean="0"/>
              <a:pPr/>
              <a:t>1</a:t>
            </a:fld>
            <a:endParaRPr lang="el-G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a:solidFill>
            <a:schemeClr val="tx1"/>
          </a:solidFill>
        </p:spPr>
        <p:txBody>
          <a:bodyPr/>
          <a:lstStyle>
            <a:lvl1pPr>
              <a:defRPr>
                <a:solidFill>
                  <a:schemeClr val="bg1"/>
                </a:solidFill>
              </a:defRPr>
            </a:lvl1pPr>
          </a:lstStyle>
          <a:p>
            <a:r>
              <a:rPr lang="el-GR" dirty="0" err="1" smtClean="0"/>
              <a:t>Kλικ</a:t>
            </a:r>
            <a:r>
              <a:rPr lang="el-GR" dirty="0" smtClean="0"/>
              <a:t> για επεξεργασία του τίτλου</a:t>
            </a:r>
            <a:endParaRPr lang="el-GR" dirty="0"/>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l-GR"/>
          </a:p>
        </p:txBody>
      </p:sp>
      <p:sp>
        <p:nvSpPr>
          <p:cNvPr id="4" name="3 - Θέση ημερομηνίας"/>
          <p:cNvSpPr>
            <a:spLocks noGrp="1"/>
          </p:cNvSpPr>
          <p:nvPr>
            <p:ph type="dt" sz="half" idx="10"/>
          </p:nvPr>
        </p:nvSpPr>
        <p:spPr/>
        <p:txBody>
          <a:bodyPr/>
          <a:lstStyle/>
          <a:p>
            <a:fld id="{72CD70AC-68A5-43C0-8F88-E5D9BC869D02}" type="datetime1">
              <a:rPr lang="el-GR" smtClean="0"/>
              <a:pPr/>
              <a:t>22/4/2018</a:t>
            </a:fld>
            <a:endParaRPr lang="el-GR"/>
          </a:p>
        </p:txBody>
      </p:sp>
      <p:sp>
        <p:nvSpPr>
          <p:cNvPr id="5" name="4 - Θέση υποσέλιδου"/>
          <p:cNvSpPr>
            <a:spLocks noGrp="1"/>
          </p:cNvSpPr>
          <p:nvPr>
            <p:ph type="ftr" sz="quarter" idx="11"/>
          </p:nvPr>
        </p:nvSpPr>
        <p:spPr/>
        <p:txBody>
          <a:bodyPr/>
          <a:lstStyle/>
          <a:p>
            <a:r>
              <a:rPr lang="el-GR" smtClean="0"/>
              <a:t>Η βαρύτητα </a:t>
            </a:r>
            <a:endParaRPr lang="el-GR"/>
          </a:p>
        </p:txBody>
      </p:sp>
      <p:sp>
        <p:nvSpPr>
          <p:cNvPr id="6" name="5 - Θέση αριθμού διαφάνειας"/>
          <p:cNvSpPr>
            <a:spLocks noGrp="1"/>
          </p:cNvSpPr>
          <p:nvPr>
            <p:ph type="sldNum" sz="quarter" idx="12"/>
          </p:nvPr>
        </p:nvSpPr>
        <p:spPr/>
        <p:txBody>
          <a:bodyPr/>
          <a:lstStyle/>
          <a:p>
            <a:fld id="{5C602E51-617E-47EE-9234-997B9182E7E4}" type="slidenum">
              <a:rPr lang="el-GR" smtClean="0"/>
              <a:pPr/>
              <a:t>‹#›</a:t>
            </a:fld>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B567FEFD-D7D7-4E74-BC37-D1B14D36D9F9}" type="datetime1">
              <a:rPr lang="el-GR" smtClean="0"/>
              <a:pPr/>
              <a:t>22/4/2018</a:t>
            </a:fld>
            <a:endParaRPr lang="el-GR"/>
          </a:p>
        </p:txBody>
      </p:sp>
      <p:sp>
        <p:nvSpPr>
          <p:cNvPr id="5" name="4 - Θέση υποσέλιδου"/>
          <p:cNvSpPr>
            <a:spLocks noGrp="1"/>
          </p:cNvSpPr>
          <p:nvPr>
            <p:ph type="ftr" sz="quarter" idx="11"/>
          </p:nvPr>
        </p:nvSpPr>
        <p:spPr/>
        <p:txBody>
          <a:bodyPr/>
          <a:lstStyle/>
          <a:p>
            <a:r>
              <a:rPr lang="el-GR" smtClean="0"/>
              <a:t>Η βαρύτητα </a:t>
            </a:r>
            <a:endParaRPr lang="el-GR"/>
          </a:p>
        </p:txBody>
      </p:sp>
      <p:sp>
        <p:nvSpPr>
          <p:cNvPr id="6" name="5 - Θέση αριθμού διαφάνειας"/>
          <p:cNvSpPr>
            <a:spLocks noGrp="1"/>
          </p:cNvSpPr>
          <p:nvPr>
            <p:ph type="sldNum" sz="quarter" idx="12"/>
          </p:nvPr>
        </p:nvSpPr>
        <p:spPr/>
        <p:txBody>
          <a:bodyPr/>
          <a:lstStyle/>
          <a:p>
            <a:fld id="{5C602E51-617E-47EE-9234-997B9182E7E4}"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BE1EF760-DDB8-45E6-A08E-AEB555D81941}" type="datetime1">
              <a:rPr lang="el-GR" smtClean="0"/>
              <a:pPr/>
              <a:t>22/4/2018</a:t>
            </a:fld>
            <a:endParaRPr lang="el-GR"/>
          </a:p>
        </p:txBody>
      </p:sp>
      <p:sp>
        <p:nvSpPr>
          <p:cNvPr id="5" name="4 - Θέση υποσέλιδου"/>
          <p:cNvSpPr>
            <a:spLocks noGrp="1"/>
          </p:cNvSpPr>
          <p:nvPr>
            <p:ph type="ftr" sz="quarter" idx="11"/>
          </p:nvPr>
        </p:nvSpPr>
        <p:spPr/>
        <p:txBody>
          <a:bodyPr/>
          <a:lstStyle/>
          <a:p>
            <a:r>
              <a:rPr lang="el-GR" smtClean="0"/>
              <a:t>Η βαρύτητα </a:t>
            </a:r>
            <a:endParaRPr lang="el-GR"/>
          </a:p>
        </p:txBody>
      </p:sp>
      <p:sp>
        <p:nvSpPr>
          <p:cNvPr id="6" name="5 - Θέση αριθμού διαφάνειας"/>
          <p:cNvSpPr>
            <a:spLocks noGrp="1"/>
          </p:cNvSpPr>
          <p:nvPr>
            <p:ph type="sldNum" sz="quarter" idx="12"/>
          </p:nvPr>
        </p:nvSpPr>
        <p:spPr/>
        <p:txBody>
          <a:bodyPr/>
          <a:lstStyle/>
          <a:p>
            <a:fld id="{5C602E51-617E-47EE-9234-997B9182E7E4}" type="slidenum">
              <a:rPr lang="el-GR" smtClean="0"/>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a:xfrm>
            <a:off x="0" y="0"/>
            <a:ext cx="9144000" cy="1143000"/>
          </a:xfrm>
          <a:solidFill>
            <a:schemeClr val="tx1"/>
          </a:solidFill>
        </p:spPr>
        <p:txBody>
          <a:bodyPr/>
          <a:lstStyle>
            <a:lvl1pPr>
              <a:defRPr>
                <a:solidFill>
                  <a:schemeClr val="bg1"/>
                </a:solidFill>
              </a:defRPr>
            </a:lvl1pPr>
          </a:lstStyle>
          <a:p>
            <a:r>
              <a:rPr lang="el-GR" dirty="0" err="1" smtClean="0"/>
              <a:t>Kλικ</a:t>
            </a:r>
            <a:r>
              <a:rPr lang="el-GR" dirty="0" smtClean="0"/>
              <a:t> για επεξεργασία του τίτλου</a:t>
            </a:r>
            <a:endParaRPr lang="el-GR" dirty="0"/>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08128D5D-78D5-4C17-9933-34735D3D2B92}" type="datetime1">
              <a:rPr lang="el-GR" smtClean="0"/>
              <a:pPr/>
              <a:t>22/4/2018</a:t>
            </a:fld>
            <a:endParaRPr lang="el-GR"/>
          </a:p>
        </p:txBody>
      </p:sp>
      <p:sp>
        <p:nvSpPr>
          <p:cNvPr id="5" name="4 - Θέση υποσέλιδου"/>
          <p:cNvSpPr>
            <a:spLocks noGrp="1"/>
          </p:cNvSpPr>
          <p:nvPr>
            <p:ph type="ftr" sz="quarter" idx="11"/>
          </p:nvPr>
        </p:nvSpPr>
        <p:spPr/>
        <p:txBody>
          <a:bodyPr/>
          <a:lstStyle/>
          <a:p>
            <a:r>
              <a:rPr lang="el-GR" smtClean="0"/>
              <a:t>Η βαρύτητα </a:t>
            </a:r>
            <a:endParaRPr lang="el-GR"/>
          </a:p>
        </p:txBody>
      </p:sp>
      <p:sp>
        <p:nvSpPr>
          <p:cNvPr id="6" name="5 - Θέση αριθμού διαφάνειας"/>
          <p:cNvSpPr>
            <a:spLocks noGrp="1"/>
          </p:cNvSpPr>
          <p:nvPr>
            <p:ph type="sldNum" sz="quarter" idx="12"/>
          </p:nvPr>
        </p:nvSpPr>
        <p:spPr/>
        <p:txBody>
          <a:bodyPr/>
          <a:lstStyle/>
          <a:p>
            <a:fld id="{5C602E51-617E-47EE-9234-997B9182E7E4}" type="slidenum">
              <a:rPr lang="el-GR" smtClean="0"/>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a:solidFill>
            <a:schemeClr val="tx1"/>
          </a:solidFill>
        </p:spPr>
        <p:txBody>
          <a:bodyPr anchor="t"/>
          <a:lstStyle>
            <a:lvl1pPr algn="l">
              <a:defRPr sz="4000" b="1" cap="all">
                <a:solidFill>
                  <a:schemeClr val="bg1"/>
                </a:solidFill>
              </a:defRPr>
            </a:lvl1pPr>
          </a:lstStyle>
          <a:p>
            <a:r>
              <a:rPr lang="el-GR" dirty="0" err="1" smtClean="0"/>
              <a:t>Kλικ</a:t>
            </a:r>
            <a:r>
              <a:rPr lang="el-GR" dirty="0" smtClean="0"/>
              <a:t> για επεξεργασία του τίτλου</a:t>
            </a:r>
            <a:endParaRPr lang="el-GR" dirty="0"/>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8EA6F71F-FF63-4A8C-A56A-8B9A9E54A4C5}" type="datetime1">
              <a:rPr lang="el-GR" smtClean="0"/>
              <a:pPr/>
              <a:t>22/4/2018</a:t>
            </a:fld>
            <a:endParaRPr lang="el-GR"/>
          </a:p>
        </p:txBody>
      </p:sp>
      <p:sp>
        <p:nvSpPr>
          <p:cNvPr id="5" name="4 - Θέση υποσέλιδου"/>
          <p:cNvSpPr>
            <a:spLocks noGrp="1"/>
          </p:cNvSpPr>
          <p:nvPr>
            <p:ph type="ftr" sz="quarter" idx="11"/>
          </p:nvPr>
        </p:nvSpPr>
        <p:spPr/>
        <p:txBody>
          <a:bodyPr/>
          <a:lstStyle/>
          <a:p>
            <a:r>
              <a:rPr lang="el-GR" smtClean="0"/>
              <a:t>Η βαρύτητα </a:t>
            </a:r>
            <a:endParaRPr lang="el-GR"/>
          </a:p>
        </p:txBody>
      </p:sp>
      <p:sp>
        <p:nvSpPr>
          <p:cNvPr id="6" name="5 - Θέση αριθμού διαφάνειας"/>
          <p:cNvSpPr>
            <a:spLocks noGrp="1"/>
          </p:cNvSpPr>
          <p:nvPr>
            <p:ph type="sldNum" sz="quarter" idx="12"/>
          </p:nvPr>
        </p:nvSpPr>
        <p:spPr/>
        <p:txBody>
          <a:bodyPr/>
          <a:lstStyle/>
          <a:p>
            <a:fld id="{5C602E51-617E-47EE-9234-997B9182E7E4}" type="slidenum">
              <a:rPr lang="el-GR" smtClean="0"/>
              <a:pPr/>
              <a:t>‹#›</a:t>
            </a:fld>
            <a:endParaRPr 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a:solidFill>
            <a:schemeClr val="tx1"/>
          </a:solidFill>
        </p:spPr>
        <p:txBody>
          <a:bodyPr/>
          <a:lstStyle>
            <a:lvl1pPr>
              <a:defRPr>
                <a:solidFill>
                  <a:schemeClr val="bg1"/>
                </a:solidFill>
              </a:defRPr>
            </a:lvl1pPr>
          </a:lstStyle>
          <a:p>
            <a:r>
              <a:rPr lang="el-GR" dirty="0" err="1" smtClean="0"/>
              <a:t>Kλικ</a:t>
            </a:r>
            <a:r>
              <a:rPr lang="el-GR" dirty="0" smtClean="0"/>
              <a:t> για επεξεργασία του τίτλου</a:t>
            </a:r>
            <a:endParaRPr lang="el-GR" dirty="0"/>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ημερομηνίας"/>
          <p:cNvSpPr>
            <a:spLocks noGrp="1"/>
          </p:cNvSpPr>
          <p:nvPr>
            <p:ph type="dt" sz="half" idx="10"/>
          </p:nvPr>
        </p:nvSpPr>
        <p:spPr/>
        <p:txBody>
          <a:bodyPr/>
          <a:lstStyle/>
          <a:p>
            <a:fld id="{DB52E85F-0223-41F5-97C4-ED6ACB42696F}" type="datetime1">
              <a:rPr lang="el-GR" smtClean="0"/>
              <a:pPr/>
              <a:t>22/4/2018</a:t>
            </a:fld>
            <a:endParaRPr lang="el-GR"/>
          </a:p>
        </p:txBody>
      </p:sp>
      <p:sp>
        <p:nvSpPr>
          <p:cNvPr id="6" name="5 - Θέση υποσέλιδου"/>
          <p:cNvSpPr>
            <a:spLocks noGrp="1"/>
          </p:cNvSpPr>
          <p:nvPr>
            <p:ph type="ftr" sz="quarter" idx="11"/>
          </p:nvPr>
        </p:nvSpPr>
        <p:spPr/>
        <p:txBody>
          <a:bodyPr/>
          <a:lstStyle/>
          <a:p>
            <a:r>
              <a:rPr lang="el-GR" smtClean="0"/>
              <a:t>Η βαρύτητα </a:t>
            </a:r>
            <a:endParaRPr lang="el-GR"/>
          </a:p>
        </p:txBody>
      </p:sp>
      <p:sp>
        <p:nvSpPr>
          <p:cNvPr id="7" name="6 - Θέση αριθμού διαφάνειας"/>
          <p:cNvSpPr>
            <a:spLocks noGrp="1"/>
          </p:cNvSpPr>
          <p:nvPr>
            <p:ph type="sldNum" sz="quarter" idx="12"/>
          </p:nvPr>
        </p:nvSpPr>
        <p:spPr/>
        <p:txBody>
          <a:bodyPr/>
          <a:lstStyle/>
          <a:p>
            <a:fld id="{5C602E51-617E-47EE-9234-997B9182E7E4}" type="slidenum">
              <a:rPr lang="el-GR" smtClean="0"/>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a:solidFill>
            <a:schemeClr val="tx1"/>
          </a:solidFill>
        </p:spPr>
        <p:txBody>
          <a:bodyPr/>
          <a:lstStyle>
            <a:lvl1pPr>
              <a:defRPr>
                <a:solidFill>
                  <a:schemeClr val="bg1"/>
                </a:solidFill>
              </a:defRPr>
            </a:lvl1pPr>
          </a:lstStyle>
          <a:p>
            <a:r>
              <a:rPr lang="el-GR" dirty="0" err="1" smtClean="0"/>
              <a:t>Kλικ</a:t>
            </a:r>
            <a:r>
              <a:rPr lang="el-GR" dirty="0" smtClean="0"/>
              <a:t> για επεξεργασία του τίτλου</a:t>
            </a:r>
            <a:endParaRPr lang="el-GR" dirty="0"/>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6 - Θέση ημερομηνίας"/>
          <p:cNvSpPr>
            <a:spLocks noGrp="1"/>
          </p:cNvSpPr>
          <p:nvPr>
            <p:ph type="dt" sz="half" idx="10"/>
          </p:nvPr>
        </p:nvSpPr>
        <p:spPr/>
        <p:txBody>
          <a:bodyPr/>
          <a:lstStyle/>
          <a:p>
            <a:fld id="{D0144800-547B-4B9A-B323-00CA3317FF32}" type="datetime1">
              <a:rPr lang="el-GR" smtClean="0"/>
              <a:pPr/>
              <a:t>22/4/2018</a:t>
            </a:fld>
            <a:endParaRPr lang="el-GR"/>
          </a:p>
        </p:txBody>
      </p:sp>
      <p:sp>
        <p:nvSpPr>
          <p:cNvPr id="8" name="7 - Θέση υποσέλιδου"/>
          <p:cNvSpPr>
            <a:spLocks noGrp="1"/>
          </p:cNvSpPr>
          <p:nvPr>
            <p:ph type="ftr" sz="quarter" idx="11"/>
          </p:nvPr>
        </p:nvSpPr>
        <p:spPr/>
        <p:txBody>
          <a:bodyPr/>
          <a:lstStyle/>
          <a:p>
            <a:r>
              <a:rPr lang="el-GR" smtClean="0"/>
              <a:t>Η βαρύτητα </a:t>
            </a:r>
            <a:endParaRPr lang="el-GR"/>
          </a:p>
        </p:txBody>
      </p:sp>
      <p:sp>
        <p:nvSpPr>
          <p:cNvPr id="9" name="8 - Θέση αριθμού διαφάνειας"/>
          <p:cNvSpPr>
            <a:spLocks noGrp="1"/>
          </p:cNvSpPr>
          <p:nvPr>
            <p:ph type="sldNum" sz="quarter" idx="12"/>
          </p:nvPr>
        </p:nvSpPr>
        <p:spPr/>
        <p:txBody>
          <a:bodyPr/>
          <a:lstStyle/>
          <a:p>
            <a:fld id="{5C602E51-617E-47EE-9234-997B9182E7E4}" type="slidenum">
              <a:rPr lang="el-GR" smtClean="0"/>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a:solidFill>
            <a:schemeClr val="tx1"/>
          </a:solidFill>
        </p:spPr>
        <p:txBody>
          <a:bodyPr/>
          <a:lstStyle>
            <a:lvl1pPr>
              <a:defRPr>
                <a:solidFill>
                  <a:schemeClr val="bg1"/>
                </a:solidFill>
              </a:defRPr>
            </a:lvl1pPr>
          </a:lstStyle>
          <a:p>
            <a:r>
              <a:rPr lang="el-GR" dirty="0" err="1" smtClean="0"/>
              <a:t>Kλικ</a:t>
            </a:r>
            <a:r>
              <a:rPr lang="el-GR" dirty="0" smtClean="0"/>
              <a:t> για επεξεργασία του τίτλου</a:t>
            </a:r>
            <a:endParaRPr lang="el-GR" dirty="0"/>
          </a:p>
        </p:txBody>
      </p:sp>
      <p:sp>
        <p:nvSpPr>
          <p:cNvPr id="3" name="2 - Θέση ημερομηνίας"/>
          <p:cNvSpPr>
            <a:spLocks noGrp="1"/>
          </p:cNvSpPr>
          <p:nvPr>
            <p:ph type="dt" sz="half" idx="10"/>
          </p:nvPr>
        </p:nvSpPr>
        <p:spPr/>
        <p:txBody>
          <a:bodyPr/>
          <a:lstStyle/>
          <a:p>
            <a:fld id="{BE87EB14-64A7-4FCE-A104-500F303FD85E}" type="datetime1">
              <a:rPr lang="el-GR" smtClean="0"/>
              <a:pPr/>
              <a:t>22/4/2018</a:t>
            </a:fld>
            <a:endParaRPr lang="el-GR"/>
          </a:p>
        </p:txBody>
      </p:sp>
      <p:sp>
        <p:nvSpPr>
          <p:cNvPr id="4" name="3 - Θέση υποσέλιδου"/>
          <p:cNvSpPr>
            <a:spLocks noGrp="1"/>
          </p:cNvSpPr>
          <p:nvPr>
            <p:ph type="ftr" sz="quarter" idx="11"/>
          </p:nvPr>
        </p:nvSpPr>
        <p:spPr/>
        <p:txBody>
          <a:bodyPr/>
          <a:lstStyle/>
          <a:p>
            <a:r>
              <a:rPr lang="el-GR" smtClean="0"/>
              <a:t>Η βαρύτητα </a:t>
            </a:r>
            <a:endParaRPr lang="el-GR"/>
          </a:p>
        </p:txBody>
      </p:sp>
      <p:sp>
        <p:nvSpPr>
          <p:cNvPr id="5" name="4 - Θέση αριθμού διαφάνειας"/>
          <p:cNvSpPr>
            <a:spLocks noGrp="1"/>
          </p:cNvSpPr>
          <p:nvPr>
            <p:ph type="sldNum" sz="quarter" idx="12"/>
          </p:nvPr>
        </p:nvSpPr>
        <p:spPr/>
        <p:txBody>
          <a:bodyPr/>
          <a:lstStyle/>
          <a:p>
            <a:fld id="{5C602E51-617E-47EE-9234-997B9182E7E4}" type="slidenum">
              <a:rPr lang="el-GR" smtClean="0"/>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F2828EA5-DD48-4754-ADB4-1DC7CB4E4787}" type="datetime1">
              <a:rPr lang="el-GR" smtClean="0"/>
              <a:pPr/>
              <a:t>22/4/2018</a:t>
            </a:fld>
            <a:endParaRPr lang="el-GR"/>
          </a:p>
        </p:txBody>
      </p:sp>
      <p:sp>
        <p:nvSpPr>
          <p:cNvPr id="3" name="2 - Θέση υποσέλιδου"/>
          <p:cNvSpPr>
            <a:spLocks noGrp="1"/>
          </p:cNvSpPr>
          <p:nvPr>
            <p:ph type="ftr" sz="quarter" idx="11"/>
          </p:nvPr>
        </p:nvSpPr>
        <p:spPr/>
        <p:txBody>
          <a:bodyPr/>
          <a:lstStyle/>
          <a:p>
            <a:r>
              <a:rPr lang="el-GR" smtClean="0"/>
              <a:t>Η βαρύτητα </a:t>
            </a:r>
            <a:endParaRPr lang="el-GR"/>
          </a:p>
        </p:txBody>
      </p:sp>
      <p:sp>
        <p:nvSpPr>
          <p:cNvPr id="4" name="3 - Θέση αριθμού διαφάνειας"/>
          <p:cNvSpPr>
            <a:spLocks noGrp="1"/>
          </p:cNvSpPr>
          <p:nvPr>
            <p:ph type="sldNum" sz="quarter" idx="12"/>
          </p:nvPr>
        </p:nvSpPr>
        <p:spPr/>
        <p:txBody>
          <a:bodyPr/>
          <a:lstStyle/>
          <a:p>
            <a:fld id="{5C602E51-617E-47EE-9234-997B9182E7E4}"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Kλικ για επεξεργασία του τίτλου</a:t>
            </a:r>
            <a:endParaRPr lang="el-G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50563046-37B5-4313-A21A-A9CF7A937A65}" type="datetime1">
              <a:rPr lang="el-GR" smtClean="0"/>
              <a:pPr/>
              <a:t>22/4/2018</a:t>
            </a:fld>
            <a:endParaRPr lang="el-GR"/>
          </a:p>
        </p:txBody>
      </p:sp>
      <p:sp>
        <p:nvSpPr>
          <p:cNvPr id="6" name="5 - Θέση υποσέλιδου"/>
          <p:cNvSpPr>
            <a:spLocks noGrp="1"/>
          </p:cNvSpPr>
          <p:nvPr>
            <p:ph type="ftr" sz="quarter" idx="11"/>
          </p:nvPr>
        </p:nvSpPr>
        <p:spPr/>
        <p:txBody>
          <a:bodyPr/>
          <a:lstStyle/>
          <a:p>
            <a:r>
              <a:rPr lang="el-GR" smtClean="0"/>
              <a:t>Η βαρύτητα </a:t>
            </a:r>
            <a:endParaRPr lang="el-GR"/>
          </a:p>
        </p:txBody>
      </p:sp>
      <p:sp>
        <p:nvSpPr>
          <p:cNvPr id="7" name="6 - Θέση αριθμού διαφάνειας"/>
          <p:cNvSpPr>
            <a:spLocks noGrp="1"/>
          </p:cNvSpPr>
          <p:nvPr>
            <p:ph type="sldNum" sz="quarter" idx="12"/>
          </p:nvPr>
        </p:nvSpPr>
        <p:spPr/>
        <p:txBody>
          <a:bodyPr/>
          <a:lstStyle/>
          <a:p>
            <a:fld id="{5C602E51-617E-47EE-9234-997B9182E7E4}" type="slidenum">
              <a:rPr lang="el-GR" smtClean="0"/>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Kλικ για επεξεργασία του τίτλου</a:t>
            </a:r>
            <a:endParaRPr lang="el-G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3D578B27-1A73-42A8-B46F-9824402A228B}" type="datetime1">
              <a:rPr lang="el-GR" smtClean="0"/>
              <a:pPr/>
              <a:t>22/4/2018</a:t>
            </a:fld>
            <a:endParaRPr lang="el-GR"/>
          </a:p>
        </p:txBody>
      </p:sp>
      <p:sp>
        <p:nvSpPr>
          <p:cNvPr id="6" name="5 - Θέση υποσέλιδου"/>
          <p:cNvSpPr>
            <a:spLocks noGrp="1"/>
          </p:cNvSpPr>
          <p:nvPr>
            <p:ph type="ftr" sz="quarter" idx="11"/>
          </p:nvPr>
        </p:nvSpPr>
        <p:spPr/>
        <p:txBody>
          <a:bodyPr/>
          <a:lstStyle/>
          <a:p>
            <a:r>
              <a:rPr lang="el-GR" smtClean="0"/>
              <a:t>Η βαρύτητα </a:t>
            </a:r>
            <a:endParaRPr lang="el-GR"/>
          </a:p>
        </p:txBody>
      </p:sp>
      <p:sp>
        <p:nvSpPr>
          <p:cNvPr id="7" name="6 - Θέση αριθμού διαφάνειας"/>
          <p:cNvSpPr>
            <a:spLocks noGrp="1"/>
          </p:cNvSpPr>
          <p:nvPr>
            <p:ph type="sldNum" sz="quarter" idx="12"/>
          </p:nvPr>
        </p:nvSpPr>
        <p:spPr/>
        <p:txBody>
          <a:bodyPr/>
          <a:lstStyle/>
          <a:p>
            <a:fld id="{5C602E51-617E-47EE-9234-997B9182E7E4}" type="slidenum">
              <a:rPr lang="el-GR" smtClean="0"/>
              <a:pPr/>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457200" y="274638"/>
            <a:ext cx="8229600" cy="1143000"/>
          </a:xfrm>
          <a:prstGeom prst="rect">
            <a:avLst/>
          </a:prstGeom>
          <a:solidFill>
            <a:schemeClr val="tx1"/>
          </a:solidFill>
        </p:spPr>
        <p:txBody>
          <a:bodyPr vert="horz" lIns="91440" tIns="45720" rIns="91440" bIns="45720" rtlCol="0" anchor="ctr">
            <a:normAutofit/>
          </a:bodyPr>
          <a:lstStyle/>
          <a:p>
            <a:r>
              <a:rPr lang="el-GR" dirty="0" err="1" smtClean="0"/>
              <a:t>Kλικ</a:t>
            </a:r>
            <a:r>
              <a:rPr lang="el-GR" dirty="0" smtClean="0"/>
              <a:t> για επεξεργασία του τίτλου</a:t>
            </a:r>
            <a:endParaRPr lang="el-GR" dirty="0"/>
          </a:p>
        </p:txBody>
      </p:sp>
      <p:sp>
        <p:nvSpPr>
          <p:cNvPr id="3" name="2 - Θέση κειμένου"/>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E969833-F0F2-4495-BCAA-408A5A237194}" type="datetime1">
              <a:rPr lang="el-GR" smtClean="0"/>
              <a:pPr/>
              <a:t>22/4/2018</a:t>
            </a:fld>
            <a:endParaRPr lang="el-GR"/>
          </a:p>
        </p:txBody>
      </p:sp>
      <p:sp>
        <p:nvSpPr>
          <p:cNvPr id="5" name="4 - Θέση υποσέλιδου"/>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smtClean="0"/>
              <a:t>Η βαρύτητα </a:t>
            </a:r>
            <a:endParaRPr lang="el-GR"/>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602E51-617E-47EE-9234-997B9182E7E4}" type="slidenum">
              <a:rPr lang="el-GR" smtClean="0"/>
              <a:pPr/>
              <a:t>‹#›</a:t>
            </a:fld>
            <a:endParaRPr lang="el-G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3.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0"/>
            <a:ext cx="9144000" cy="1417638"/>
          </a:xfrm>
        </p:spPr>
        <p:txBody>
          <a:bodyPr>
            <a:normAutofit fontScale="90000"/>
          </a:bodyPr>
          <a:lstStyle/>
          <a:p>
            <a:r>
              <a:rPr lang="el-GR" dirty="0" smtClean="0"/>
              <a:t>  2η εργαστηριακή εργασία στην  πληροφορική</a:t>
            </a:r>
            <a:endParaRPr lang="el-GR" dirty="0"/>
          </a:p>
        </p:txBody>
      </p:sp>
      <p:sp>
        <p:nvSpPr>
          <p:cNvPr id="3" name="2 - Θέση περιεχομένου"/>
          <p:cNvSpPr>
            <a:spLocks noGrp="1"/>
          </p:cNvSpPr>
          <p:nvPr>
            <p:ph idx="1"/>
          </p:nvPr>
        </p:nvSpPr>
        <p:spPr/>
        <p:txBody>
          <a:bodyPr/>
          <a:lstStyle/>
          <a:p>
            <a:pPr>
              <a:buNone/>
            </a:pPr>
            <a:endParaRPr lang="el-GR" dirty="0" smtClean="0"/>
          </a:p>
          <a:p>
            <a:pPr>
              <a:buNone/>
            </a:pPr>
            <a:endParaRPr lang="el-GR" dirty="0" smtClean="0"/>
          </a:p>
          <a:p>
            <a:pPr>
              <a:buNone/>
            </a:pPr>
            <a:r>
              <a:rPr lang="el-GR" dirty="0" smtClean="0"/>
              <a:t>      Ονοματεπώνυμο </a:t>
            </a:r>
            <a:r>
              <a:rPr lang="en-US" dirty="0" smtClean="0"/>
              <a:t>:</a:t>
            </a:r>
            <a:r>
              <a:rPr lang="el-GR" dirty="0" smtClean="0"/>
              <a:t> Άννα </a:t>
            </a:r>
            <a:r>
              <a:rPr lang="el-GR" dirty="0" err="1" smtClean="0"/>
              <a:t>Σγουρούδη</a:t>
            </a:r>
            <a:endParaRPr lang="el-GR" dirty="0" smtClean="0"/>
          </a:p>
          <a:p>
            <a:pPr>
              <a:buNone/>
            </a:pPr>
            <a:endParaRPr lang="el-GR" dirty="0"/>
          </a:p>
        </p:txBody>
      </p:sp>
      <p:pic>
        <p:nvPicPr>
          <p:cNvPr id="4" name="3 - Εικόνα" descr="newton-1689.jpg"/>
          <p:cNvPicPr>
            <a:picLocks noChangeAspect="1"/>
          </p:cNvPicPr>
          <p:nvPr/>
        </p:nvPicPr>
        <p:blipFill>
          <a:blip r:embed="rId3" cstate="print"/>
          <a:stretch>
            <a:fillRect/>
          </a:stretch>
        </p:blipFill>
        <p:spPr>
          <a:xfrm>
            <a:off x="0" y="4643447"/>
            <a:ext cx="1612385" cy="2214553"/>
          </a:xfrm>
          <a:prstGeom prst="rect">
            <a:avLst/>
          </a:prstGeom>
        </p:spPr>
      </p:pic>
      <p:sp>
        <p:nvSpPr>
          <p:cNvPr id="5" name="4 - Θέση αριθμού διαφάνειας"/>
          <p:cNvSpPr>
            <a:spLocks noGrp="1"/>
          </p:cNvSpPr>
          <p:nvPr>
            <p:ph type="sldNum" sz="quarter" idx="12"/>
          </p:nvPr>
        </p:nvSpPr>
        <p:spPr/>
        <p:txBody>
          <a:bodyPr/>
          <a:lstStyle/>
          <a:p>
            <a:fld id="{5C602E51-617E-47EE-9234-997B9182E7E4}" type="slidenum">
              <a:rPr lang="el-GR" smtClean="0"/>
              <a:pPr/>
              <a:t>1</a:t>
            </a:fld>
            <a:endParaRPr lang="el-GR"/>
          </a:p>
        </p:txBody>
      </p:sp>
      <p:sp>
        <p:nvSpPr>
          <p:cNvPr id="6" name="5 - Θέση υποσέλιδου"/>
          <p:cNvSpPr>
            <a:spLocks noGrp="1"/>
          </p:cNvSpPr>
          <p:nvPr>
            <p:ph type="ftr" sz="quarter" idx="11"/>
          </p:nvPr>
        </p:nvSpPr>
        <p:spPr>
          <a:xfrm>
            <a:off x="1000100" y="6500834"/>
            <a:ext cx="2466972" cy="357166"/>
          </a:xfrm>
        </p:spPr>
        <p:txBody>
          <a:bodyPr/>
          <a:lstStyle/>
          <a:p>
            <a:r>
              <a:rPr lang="el-GR" dirty="0" smtClean="0"/>
              <a:t>Η βαρύτητα </a:t>
            </a:r>
            <a:endParaRPr lang="el-GR" dirty="0"/>
          </a:p>
        </p:txBody>
      </p:sp>
      <p:pic>
        <p:nvPicPr>
          <p:cNvPr id="7" name="6 - Εικόνα" descr="uowm_400x400.png"/>
          <p:cNvPicPr>
            <a:picLocks noChangeAspect="1"/>
          </p:cNvPicPr>
          <p:nvPr/>
        </p:nvPicPr>
        <p:blipFill>
          <a:blip r:embed="rId4" cstate="print"/>
          <a:stretch>
            <a:fillRect/>
          </a:stretch>
        </p:blipFill>
        <p:spPr>
          <a:xfrm>
            <a:off x="0" y="0"/>
            <a:ext cx="761992" cy="761992"/>
          </a:xfrm>
          <a:prstGeom prst="rect">
            <a:avLst/>
          </a:prstGeom>
        </p:spPr>
      </p:pic>
      <p:sp>
        <p:nvSpPr>
          <p:cNvPr id="8" name="7 - Ορθογώνιο"/>
          <p:cNvSpPr/>
          <p:nvPr/>
        </p:nvSpPr>
        <p:spPr>
          <a:xfrm>
            <a:off x="0" y="714356"/>
            <a:ext cx="3143788" cy="646331"/>
          </a:xfrm>
          <a:prstGeom prst="rect">
            <a:avLst/>
          </a:prstGeom>
        </p:spPr>
        <p:txBody>
          <a:bodyPr wrap="square">
            <a:spAutoFit/>
          </a:bodyPr>
          <a:lstStyle/>
          <a:p>
            <a:r>
              <a:rPr lang="el-GR" i="1" dirty="0" smtClean="0">
                <a:solidFill>
                  <a:schemeClr val="bg1"/>
                </a:solidFill>
              </a:rPr>
              <a:t>Παιδαγωγικό Τμήμα  Δημοτικής Εκπαίδευσης</a:t>
            </a:r>
            <a:endParaRPr lang="el-GR" i="1" dirty="0">
              <a:solidFill>
                <a:schemeClr val="bg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0" y="0"/>
            <a:ext cx="9144000" cy="1357298"/>
          </a:xfrm>
        </p:spPr>
        <p:txBody>
          <a:bodyPr/>
          <a:lstStyle/>
          <a:p>
            <a:r>
              <a:rPr lang="el-GR" dirty="0" smtClean="0"/>
              <a:t>Η βαρύτητα</a:t>
            </a:r>
            <a:endParaRPr lang="el-GR" dirty="0"/>
          </a:p>
        </p:txBody>
      </p:sp>
      <p:pic>
        <p:nvPicPr>
          <p:cNvPr id="4" name="3 - Εικόνα" descr="newton-1689.jpg"/>
          <p:cNvPicPr>
            <a:picLocks noChangeAspect="1"/>
          </p:cNvPicPr>
          <p:nvPr/>
        </p:nvPicPr>
        <p:blipFill>
          <a:blip r:embed="rId2" cstate="print"/>
          <a:stretch>
            <a:fillRect/>
          </a:stretch>
        </p:blipFill>
        <p:spPr>
          <a:xfrm>
            <a:off x="0" y="4643447"/>
            <a:ext cx="1612385" cy="2214553"/>
          </a:xfrm>
          <a:prstGeom prst="rect">
            <a:avLst/>
          </a:prstGeom>
        </p:spPr>
      </p:pic>
      <p:sp>
        <p:nvSpPr>
          <p:cNvPr id="3" name="2 - Υπότιτλος"/>
          <p:cNvSpPr>
            <a:spLocks noGrp="1"/>
          </p:cNvSpPr>
          <p:nvPr>
            <p:ph type="subTitle" idx="1"/>
          </p:nvPr>
        </p:nvSpPr>
        <p:spPr>
          <a:xfrm>
            <a:off x="785786" y="1643050"/>
            <a:ext cx="8001024" cy="4714908"/>
          </a:xfrm>
        </p:spPr>
        <p:txBody>
          <a:bodyPr>
            <a:normAutofit fontScale="62500" lnSpcReduction="20000"/>
          </a:bodyPr>
          <a:lstStyle/>
          <a:p>
            <a:r>
              <a:rPr lang="en-US" dirty="0" smtClean="0">
                <a:solidFill>
                  <a:schemeClr val="tx1"/>
                </a:solidFill>
              </a:rPr>
              <a:t> </a:t>
            </a:r>
            <a:r>
              <a:rPr lang="el-GR" sz="4800" dirty="0" smtClean="0">
                <a:solidFill>
                  <a:schemeClr val="tx1"/>
                </a:solidFill>
              </a:rPr>
              <a:t>Στη φυσική, βαρύτητα ονομάζεται η ιδιότητα των υλικών σωμάτων να έλκουν και να έλκονται αμοιβαία με άλλα υλικά σώματα. Τα </a:t>
            </a:r>
            <a:r>
              <a:rPr lang="el-GR" sz="4800" dirty="0" err="1" smtClean="0">
                <a:solidFill>
                  <a:schemeClr val="tx1"/>
                </a:solidFill>
              </a:rPr>
              <a:t>ελκόμενα</a:t>
            </a:r>
            <a:r>
              <a:rPr lang="el-GR" sz="4800" dirty="0" smtClean="0">
                <a:solidFill>
                  <a:schemeClr val="tx1"/>
                </a:solidFill>
              </a:rPr>
              <a:t>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μάζα του σώματος. Η δύναμη έλξης,  που ονομάζεται βάρος, είναι μεγαλύτερη όταν τα σώματα είναι πλησιέστερα ή όταν έχουν μεγαλύτερη μάζα. </a:t>
            </a:r>
          </a:p>
          <a:p>
            <a:r>
              <a:rPr lang="el-GR" sz="4800" dirty="0" smtClean="0">
                <a:solidFill>
                  <a:schemeClr val="tx1"/>
                </a:solidFill>
              </a:rPr>
              <a:t> </a:t>
            </a:r>
            <a:endParaRPr lang="el-GR" sz="4800" dirty="0">
              <a:solidFill>
                <a:schemeClr val="tx1"/>
              </a:solidFill>
            </a:endParaRPr>
          </a:p>
        </p:txBody>
      </p:sp>
      <p:sp>
        <p:nvSpPr>
          <p:cNvPr id="5" name="4 - Θέση αριθμού διαφάνειας"/>
          <p:cNvSpPr>
            <a:spLocks noGrp="1"/>
          </p:cNvSpPr>
          <p:nvPr>
            <p:ph type="sldNum" sz="quarter" idx="12"/>
          </p:nvPr>
        </p:nvSpPr>
        <p:spPr/>
        <p:txBody>
          <a:bodyPr/>
          <a:lstStyle/>
          <a:p>
            <a:fld id="{5C602E51-617E-47EE-9234-997B9182E7E4}" type="slidenum">
              <a:rPr lang="el-GR" smtClean="0"/>
              <a:pPr/>
              <a:t>2</a:t>
            </a:fld>
            <a:endParaRPr lang="el-GR"/>
          </a:p>
        </p:txBody>
      </p:sp>
      <p:sp>
        <p:nvSpPr>
          <p:cNvPr id="6" name="5 - Θέση υποσέλιδου"/>
          <p:cNvSpPr>
            <a:spLocks noGrp="1"/>
          </p:cNvSpPr>
          <p:nvPr>
            <p:ph type="ftr" sz="quarter" idx="11"/>
          </p:nvPr>
        </p:nvSpPr>
        <p:spPr>
          <a:xfrm>
            <a:off x="785786" y="6492875"/>
            <a:ext cx="2895600" cy="365125"/>
          </a:xfrm>
        </p:spPr>
        <p:txBody>
          <a:bodyPr/>
          <a:lstStyle/>
          <a:p>
            <a:r>
              <a:rPr lang="el-GR" dirty="0" smtClean="0"/>
              <a:t>Η βαρύτητα </a:t>
            </a:r>
            <a:endParaRPr lang="el-GR" dirty="0"/>
          </a:p>
        </p:txBody>
      </p:sp>
      <p:pic>
        <p:nvPicPr>
          <p:cNvPr id="7" name="6 - Εικόνα" descr="uowm_400x400.png"/>
          <p:cNvPicPr>
            <a:picLocks noChangeAspect="1"/>
          </p:cNvPicPr>
          <p:nvPr/>
        </p:nvPicPr>
        <p:blipFill>
          <a:blip r:embed="rId3" cstate="print"/>
          <a:stretch>
            <a:fillRect/>
          </a:stretch>
        </p:blipFill>
        <p:spPr>
          <a:xfrm>
            <a:off x="0" y="0"/>
            <a:ext cx="761992" cy="761992"/>
          </a:xfrm>
          <a:prstGeom prst="rect">
            <a:avLst/>
          </a:prstGeom>
        </p:spPr>
      </p:pic>
      <p:sp>
        <p:nvSpPr>
          <p:cNvPr id="8" name="7 - Ορθογώνιο"/>
          <p:cNvSpPr/>
          <p:nvPr/>
        </p:nvSpPr>
        <p:spPr>
          <a:xfrm>
            <a:off x="0" y="714356"/>
            <a:ext cx="3143240" cy="646331"/>
          </a:xfrm>
          <a:prstGeom prst="rect">
            <a:avLst/>
          </a:prstGeom>
        </p:spPr>
        <p:txBody>
          <a:bodyPr wrap="square">
            <a:spAutoFit/>
          </a:bodyPr>
          <a:lstStyle/>
          <a:p>
            <a:r>
              <a:rPr lang="el-GR" i="1" dirty="0" smtClean="0">
                <a:solidFill>
                  <a:schemeClr val="bg1"/>
                </a:solidFill>
              </a:rPr>
              <a:t>Παιδαγωγικό Τμήμα  Δημοτικής Εκπαίδευσης</a:t>
            </a:r>
            <a:endParaRPr lang="el-GR" i="1" dirty="0">
              <a:solidFill>
                <a:schemeClr val="bg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0"/>
            <a:ext cx="9144000" cy="1417638"/>
          </a:xfrm>
        </p:spPr>
        <p:txBody>
          <a:bodyPr>
            <a:normAutofit fontScale="90000"/>
          </a:bodyPr>
          <a:lstStyle/>
          <a:p>
            <a:r>
              <a:rPr lang="el-GR" dirty="0" smtClean="0"/>
              <a:t>                      Ποιος ανακάλυψε τη βαρύτητα</a:t>
            </a:r>
            <a:endParaRPr lang="el-GR" dirty="0"/>
          </a:p>
        </p:txBody>
      </p:sp>
      <p:pic>
        <p:nvPicPr>
          <p:cNvPr id="4" name="3 - Εικόνα" descr="newton-1689.jpg"/>
          <p:cNvPicPr>
            <a:picLocks noChangeAspect="1"/>
          </p:cNvPicPr>
          <p:nvPr/>
        </p:nvPicPr>
        <p:blipFill>
          <a:blip r:embed="rId2" cstate="print"/>
          <a:stretch>
            <a:fillRect/>
          </a:stretch>
        </p:blipFill>
        <p:spPr>
          <a:xfrm>
            <a:off x="1" y="4643445"/>
            <a:ext cx="1612385" cy="2214553"/>
          </a:xfrm>
          <a:prstGeom prst="rect">
            <a:avLst/>
          </a:prstGeom>
        </p:spPr>
      </p:pic>
      <p:sp>
        <p:nvSpPr>
          <p:cNvPr id="3" name="2 - Θέση περιεχομένου"/>
          <p:cNvSpPr>
            <a:spLocks noGrp="1"/>
          </p:cNvSpPr>
          <p:nvPr>
            <p:ph idx="1"/>
          </p:nvPr>
        </p:nvSpPr>
        <p:spPr>
          <a:xfrm>
            <a:off x="500034" y="1785926"/>
            <a:ext cx="8229600" cy="4525963"/>
          </a:xfrm>
        </p:spPr>
        <p:txBody>
          <a:bodyPr>
            <a:normAutofit lnSpcReduction="10000"/>
          </a:bodyPr>
          <a:lstStyle/>
          <a:p>
            <a:pPr algn="r"/>
            <a:r>
              <a:rPr lang="el-GR" sz="2600" dirty="0" smtClean="0"/>
              <a:t>Το «γέρικο» μήλο είχε μόλις πέσει στο κεφάλι του Νεύτωνα. Ο Άγγλος φυσικός, που εκείνη την εποχή μελετούσε με μεγάλο πάθος τις κινήσεις της σελήνης γύρω από την Γη, προσπάθησε να εξηγήσει αυτό το τυχαίο φαινόμενο επιστημονικά. Γιατί να υπάρχει μια συγκεκριμένη στιγμή που το μήλο θα πέσει από την μηλιά; Γενικότερα γιατί όταν αφήνεις κάτι αστήρικτο στον αέρα, αυτό κινείται προς το δάπεδο, μέχρι και να χτυπήσει στο έδαφος;</a:t>
            </a:r>
            <a:br>
              <a:rPr lang="el-GR" sz="2600" dirty="0" smtClean="0"/>
            </a:br>
            <a:r>
              <a:rPr lang="el-GR" dirty="0" smtClean="0"/>
              <a:t/>
            </a:r>
            <a:br>
              <a:rPr lang="el-GR" dirty="0" smtClean="0"/>
            </a:br>
            <a:r>
              <a:rPr lang="el-GR" dirty="0" smtClean="0"/>
              <a:t> </a:t>
            </a:r>
          </a:p>
          <a:p>
            <a:endParaRPr lang="el-GR" dirty="0"/>
          </a:p>
        </p:txBody>
      </p:sp>
      <p:sp>
        <p:nvSpPr>
          <p:cNvPr id="5" name="4 - Θέση αριθμού διαφάνειας"/>
          <p:cNvSpPr>
            <a:spLocks noGrp="1"/>
          </p:cNvSpPr>
          <p:nvPr>
            <p:ph type="sldNum" sz="quarter" idx="12"/>
          </p:nvPr>
        </p:nvSpPr>
        <p:spPr/>
        <p:txBody>
          <a:bodyPr/>
          <a:lstStyle/>
          <a:p>
            <a:fld id="{5C602E51-617E-47EE-9234-997B9182E7E4}" type="slidenum">
              <a:rPr lang="el-GR" smtClean="0"/>
              <a:pPr/>
              <a:t>3</a:t>
            </a:fld>
            <a:endParaRPr lang="el-GR"/>
          </a:p>
        </p:txBody>
      </p:sp>
      <p:sp>
        <p:nvSpPr>
          <p:cNvPr id="6" name="5 - Θέση υποσέλιδου"/>
          <p:cNvSpPr>
            <a:spLocks noGrp="1"/>
          </p:cNvSpPr>
          <p:nvPr>
            <p:ph type="ftr" sz="quarter" idx="11"/>
          </p:nvPr>
        </p:nvSpPr>
        <p:spPr>
          <a:xfrm>
            <a:off x="785786" y="6492875"/>
            <a:ext cx="2895600" cy="365125"/>
          </a:xfrm>
        </p:spPr>
        <p:txBody>
          <a:bodyPr/>
          <a:lstStyle/>
          <a:p>
            <a:r>
              <a:rPr lang="el-GR" dirty="0" smtClean="0"/>
              <a:t>Η βαρύτητα </a:t>
            </a:r>
            <a:endParaRPr lang="el-GR" dirty="0"/>
          </a:p>
        </p:txBody>
      </p:sp>
      <p:pic>
        <p:nvPicPr>
          <p:cNvPr id="7" name="6 - Εικόνα" descr="uowm_400x400.png"/>
          <p:cNvPicPr>
            <a:picLocks noChangeAspect="1"/>
          </p:cNvPicPr>
          <p:nvPr/>
        </p:nvPicPr>
        <p:blipFill>
          <a:blip r:embed="rId3" cstate="print"/>
          <a:stretch>
            <a:fillRect/>
          </a:stretch>
        </p:blipFill>
        <p:spPr>
          <a:xfrm>
            <a:off x="0" y="0"/>
            <a:ext cx="761992" cy="761992"/>
          </a:xfrm>
          <a:prstGeom prst="rect">
            <a:avLst/>
          </a:prstGeom>
        </p:spPr>
      </p:pic>
      <p:sp>
        <p:nvSpPr>
          <p:cNvPr id="8" name="7 - Ορθογώνιο"/>
          <p:cNvSpPr/>
          <p:nvPr/>
        </p:nvSpPr>
        <p:spPr>
          <a:xfrm>
            <a:off x="0" y="714356"/>
            <a:ext cx="3428992" cy="646331"/>
          </a:xfrm>
          <a:prstGeom prst="rect">
            <a:avLst/>
          </a:prstGeom>
        </p:spPr>
        <p:txBody>
          <a:bodyPr wrap="square">
            <a:spAutoFit/>
          </a:bodyPr>
          <a:lstStyle/>
          <a:p>
            <a:r>
              <a:rPr lang="el-GR" i="1" dirty="0" smtClean="0">
                <a:solidFill>
                  <a:schemeClr val="bg1"/>
                </a:solidFill>
              </a:rPr>
              <a:t>Παιδαγωγικό Τμήμα  Δημοτικής Εκπαίδευσης</a:t>
            </a:r>
            <a:endParaRPr lang="el-GR" i="1" dirty="0">
              <a:solidFill>
                <a:schemeClr val="bg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0"/>
            <a:ext cx="9144000" cy="1428736"/>
          </a:xfrm>
        </p:spPr>
        <p:txBody>
          <a:bodyPr>
            <a:normAutofit fontScale="90000"/>
          </a:bodyPr>
          <a:lstStyle/>
          <a:p>
            <a:r>
              <a:rPr lang="el-GR" dirty="0" smtClean="0"/>
              <a:t>                      Πως μας επηρεάζει η βαρύτητα;</a:t>
            </a:r>
            <a:endParaRPr lang="el-GR" dirty="0"/>
          </a:p>
        </p:txBody>
      </p:sp>
      <p:graphicFrame>
        <p:nvGraphicFramePr>
          <p:cNvPr id="4" name="3 - Θέση περιεχομένου"/>
          <p:cNvGraphicFramePr>
            <a:graphicFrameLocks noGrp="1"/>
          </p:cNvGraphicFramePr>
          <p:nvPr>
            <p:ph idx="1"/>
          </p:nvPr>
        </p:nvGraphicFramePr>
        <p:xfrm>
          <a:off x="500034" y="1428736"/>
          <a:ext cx="8229600" cy="42687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5 - Θέση αριθμού διαφάνειας"/>
          <p:cNvSpPr>
            <a:spLocks noGrp="1"/>
          </p:cNvSpPr>
          <p:nvPr>
            <p:ph type="sldNum" sz="quarter" idx="12"/>
          </p:nvPr>
        </p:nvSpPr>
        <p:spPr/>
        <p:txBody>
          <a:bodyPr/>
          <a:lstStyle/>
          <a:p>
            <a:fld id="{5C602E51-617E-47EE-9234-997B9182E7E4}" type="slidenum">
              <a:rPr lang="el-GR" smtClean="0"/>
              <a:pPr/>
              <a:t>4</a:t>
            </a:fld>
            <a:endParaRPr lang="el-GR"/>
          </a:p>
        </p:txBody>
      </p:sp>
      <p:sp>
        <p:nvSpPr>
          <p:cNvPr id="7" name="6 - Θέση υποσέλιδου"/>
          <p:cNvSpPr>
            <a:spLocks noGrp="1"/>
          </p:cNvSpPr>
          <p:nvPr>
            <p:ph type="ftr" sz="quarter" idx="11"/>
          </p:nvPr>
        </p:nvSpPr>
        <p:spPr>
          <a:xfrm>
            <a:off x="785786" y="6492875"/>
            <a:ext cx="2895600" cy="365125"/>
          </a:xfrm>
        </p:spPr>
        <p:txBody>
          <a:bodyPr/>
          <a:lstStyle/>
          <a:p>
            <a:r>
              <a:rPr lang="el-GR" dirty="0" smtClean="0"/>
              <a:t>Η βαρύτητα </a:t>
            </a:r>
            <a:endParaRPr lang="el-GR" dirty="0"/>
          </a:p>
        </p:txBody>
      </p:sp>
      <p:pic>
        <p:nvPicPr>
          <p:cNvPr id="8" name="7 - Εικόνα" descr="uowm_400x400.png"/>
          <p:cNvPicPr>
            <a:picLocks noChangeAspect="1"/>
          </p:cNvPicPr>
          <p:nvPr/>
        </p:nvPicPr>
        <p:blipFill>
          <a:blip r:embed="rId6" cstate="print"/>
          <a:stretch>
            <a:fillRect/>
          </a:stretch>
        </p:blipFill>
        <p:spPr>
          <a:xfrm>
            <a:off x="0" y="0"/>
            <a:ext cx="761992" cy="761992"/>
          </a:xfrm>
          <a:prstGeom prst="rect">
            <a:avLst/>
          </a:prstGeom>
        </p:spPr>
      </p:pic>
      <p:sp>
        <p:nvSpPr>
          <p:cNvPr id="9" name="8 - Ορθογώνιο"/>
          <p:cNvSpPr/>
          <p:nvPr/>
        </p:nvSpPr>
        <p:spPr>
          <a:xfrm>
            <a:off x="0" y="714356"/>
            <a:ext cx="3929058" cy="646331"/>
          </a:xfrm>
          <a:prstGeom prst="rect">
            <a:avLst/>
          </a:prstGeom>
        </p:spPr>
        <p:txBody>
          <a:bodyPr wrap="square">
            <a:spAutoFit/>
          </a:bodyPr>
          <a:lstStyle/>
          <a:p>
            <a:r>
              <a:rPr lang="el-GR" i="1" dirty="0" smtClean="0">
                <a:solidFill>
                  <a:schemeClr val="bg1"/>
                </a:solidFill>
              </a:rPr>
              <a:t>Παιδαγωγικό Τμήμα  Δημοτικής Εκπαίδευσης</a:t>
            </a:r>
            <a:endParaRPr lang="el-GR" i="1" dirty="0">
              <a:solidFill>
                <a:schemeClr val="bg1"/>
              </a:solidFill>
            </a:endParaRPr>
          </a:p>
        </p:txBody>
      </p:sp>
      <p:pic>
        <p:nvPicPr>
          <p:cNvPr id="5" name="4 - Εικόνα" descr="newton-1689.jpg"/>
          <p:cNvPicPr>
            <a:picLocks noChangeAspect="1"/>
          </p:cNvPicPr>
          <p:nvPr/>
        </p:nvPicPr>
        <p:blipFill>
          <a:blip r:embed="rId7" cstate="print"/>
          <a:stretch>
            <a:fillRect/>
          </a:stretch>
        </p:blipFill>
        <p:spPr>
          <a:xfrm>
            <a:off x="-2" y="4699460"/>
            <a:ext cx="1571605" cy="2158541"/>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0"/>
            <a:ext cx="9144000" cy="1417638"/>
          </a:xfrm>
        </p:spPr>
        <p:txBody>
          <a:bodyPr>
            <a:normAutofit fontScale="90000"/>
          </a:bodyPr>
          <a:lstStyle/>
          <a:p>
            <a:r>
              <a:rPr lang="el-GR" dirty="0" smtClean="0"/>
              <a:t> </a:t>
            </a:r>
            <a:br>
              <a:rPr lang="el-GR" dirty="0" smtClean="0"/>
            </a:br>
            <a:r>
              <a:rPr lang="el-GR" dirty="0" smtClean="0"/>
              <a:t>                     Η βαρύτητα στη σελήνη</a:t>
            </a:r>
            <a:br>
              <a:rPr lang="el-GR" dirty="0" smtClean="0"/>
            </a:br>
            <a:endParaRPr lang="el-GR" dirty="0"/>
          </a:p>
        </p:txBody>
      </p:sp>
      <p:sp>
        <p:nvSpPr>
          <p:cNvPr id="3" name="2 - Θέση περιεχομένου"/>
          <p:cNvSpPr>
            <a:spLocks noGrp="1"/>
          </p:cNvSpPr>
          <p:nvPr>
            <p:ph idx="1"/>
          </p:nvPr>
        </p:nvSpPr>
        <p:spPr>
          <a:xfrm>
            <a:off x="642910" y="1643050"/>
            <a:ext cx="8086724" cy="4286280"/>
          </a:xfrm>
        </p:spPr>
        <p:txBody>
          <a:bodyPr>
            <a:noAutofit/>
          </a:bodyPr>
          <a:lstStyle/>
          <a:p>
            <a:r>
              <a:rPr lang="el-GR" sz="2400" dirty="0" smtClean="0"/>
              <a:t> Ένας αστροναύτης που έχει βάρος 600Ν στη Γη θα έχει βάρος 100Ν στη Σελήνη γιατί η βαρύτητα στη Σελήνη είναι το 1/6 της βαρύτητας στη </a:t>
            </a:r>
            <a:r>
              <a:rPr lang="el-GR" sz="2400" dirty="0" err="1" smtClean="0"/>
              <a:t>Γη.Η</a:t>
            </a:r>
            <a:r>
              <a:rPr lang="el-GR" sz="2400" dirty="0" smtClean="0"/>
              <a:t> Σελήνη είναι ο μοναδικός φυσικός δορυφόρος της Γης. Ανέκαθεν αντιπροσώπευε το άπιαστο όνειρο, πρόκληση για ένα ταξίδι σε αυτή. Από τον Ιούλιο Βερν, που πρώτος είχε την ιδέα να την «επισκεφτεί» με το μυθιστόρημά του «Από τη Γη στη Σελήνη», μέχρι τη NASA, που τον Ιούλιο του 1969 με το πρόγραμμα Απόλλων πέτυχε να κάνει αυτό το ταξίδι πραγματικότητα, η πρόκληση αυτή έθρεψε τη φαντασία πολλών κατοίκων της Γης. Η επανδρωμένη αποστολή στη Σελήνη με το πρόγραμμα Απόλλων έδωσε οριστική απαίτηση στις διάφορες αιτιάσεις για τα χαρακτηριστικά της.</a:t>
            </a:r>
            <a:endParaRPr lang="el-GR" sz="2400" dirty="0"/>
          </a:p>
        </p:txBody>
      </p:sp>
      <p:pic>
        <p:nvPicPr>
          <p:cNvPr id="4" name="3 - Εικόνα" descr="newton-1689.jpg"/>
          <p:cNvPicPr>
            <a:picLocks noChangeAspect="1"/>
          </p:cNvPicPr>
          <p:nvPr/>
        </p:nvPicPr>
        <p:blipFill>
          <a:blip r:embed="rId2" cstate="print"/>
          <a:stretch>
            <a:fillRect/>
          </a:stretch>
        </p:blipFill>
        <p:spPr>
          <a:xfrm>
            <a:off x="-1" y="4643446"/>
            <a:ext cx="1612385" cy="2214553"/>
          </a:xfrm>
          <a:prstGeom prst="rect">
            <a:avLst/>
          </a:prstGeom>
        </p:spPr>
      </p:pic>
      <p:sp>
        <p:nvSpPr>
          <p:cNvPr id="5" name="4 - Θέση αριθμού διαφάνειας"/>
          <p:cNvSpPr>
            <a:spLocks noGrp="1"/>
          </p:cNvSpPr>
          <p:nvPr>
            <p:ph type="sldNum" sz="quarter" idx="12"/>
          </p:nvPr>
        </p:nvSpPr>
        <p:spPr/>
        <p:txBody>
          <a:bodyPr/>
          <a:lstStyle/>
          <a:p>
            <a:fld id="{5C602E51-617E-47EE-9234-997B9182E7E4}" type="slidenum">
              <a:rPr lang="el-GR" smtClean="0"/>
              <a:pPr/>
              <a:t>5</a:t>
            </a:fld>
            <a:endParaRPr lang="el-GR"/>
          </a:p>
        </p:txBody>
      </p:sp>
      <p:sp>
        <p:nvSpPr>
          <p:cNvPr id="6" name="5 - Θέση υποσέλιδου"/>
          <p:cNvSpPr>
            <a:spLocks noGrp="1"/>
          </p:cNvSpPr>
          <p:nvPr>
            <p:ph type="ftr" sz="quarter" idx="11"/>
          </p:nvPr>
        </p:nvSpPr>
        <p:spPr>
          <a:xfrm>
            <a:off x="785786" y="6492875"/>
            <a:ext cx="2895600" cy="365125"/>
          </a:xfrm>
        </p:spPr>
        <p:txBody>
          <a:bodyPr/>
          <a:lstStyle/>
          <a:p>
            <a:r>
              <a:rPr lang="el-GR" dirty="0" smtClean="0"/>
              <a:t>Η βαρύτητα </a:t>
            </a:r>
            <a:endParaRPr lang="el-GR" dirty="0"/>
          </a:p>
        </p:txBody>
      </p:sp>
      <p:pic>
        <p:nvPicPr>
          <p:cNvPr id="7" name="6 - Εικόνα" descr="uowm_400x400.png"/>
          <p:cNvPicPr>
            <a:picLocks noChangeAspect="1"/>
          </p:cNvPicPr>
          <p:nvPr/>
        </p:nvPicPr>
        <p:blipFill>
          <a:blip r:embed="rId3" cstate="print"/>
          <a:stretch>
            <a:fillRect/>
          </a:stretch>
        </p:blipFill>
        <p:spPr>
          <a:xfrm>
            <a:off x="0" y="0"/>
            <a:ext cx="761992" cy="761992"/>
          </a:xfrm>
          <a:prstGeom prst="rect">
            <a:avLst/>
          </a:prstGeom>
        </p:spPr>
      </p:pic>
      <p:sp>
        <p:nvSpPr>
          <p:cNvPr id="8" name="7 - Ορθογώνιο"/>
          <p:cNvSpPr/>
          <p:nvPr/>
        </p:nvSpPr>
        <p:spPr>
          <a:xfrm>
            <a:off x="0" y="714356"/>
            <a:ext cx="3286116" cy="646331"/>
          </a:xfrm>
          <a:prstGeom prst="rect">
            <a:avLst/>
          </a:prstGeom>
        </p:spPr>
        <p:txBody>
          <a:bodyPr wrap="square">
            <a:spAutoFit/>
          </a:bodyPr>
          <a:lstStyle/>
          <a:p>
            <a:r>
              <a:rPr lang="el-GR" i="1" dirty="0" smtClean="0">
                <a:solidFill>
                  <a:schemeClr val="bg1"/>
                </a:solidFill>
              </a:rPr>
              <a:t>Παιδαγωγικό Τμήμα  Δημοτικής Εκπαίδευσης</a:t>
            </a:r>
            <a:endParaRPr lang="el-GR" i="1" dirty="0">
              <a:solidFill>
                <a:schemeClr val="bg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0"/>
            <a:ext cx="9144000" cy="1417638"/>
          </a:xfrm>
        </p:spPr>
        <p:txBody>
          <a:bodyPr/>
          <a:lstStyle/>
          <a:p>
            <a:r>
              <a:rPr lang="el-GR" dirty="0" smtClean="0"/>
              <a:t>Επίλογος</a:t>
            </a:r>
            <a:endParaRPr lang="el-GR" dirty="0"/>
          </a:p>
        </p:txBody>
      </p:sp>
      <p:sp>
        <p:nvSpPr>
          <p:cNvPr id="3" name="2 - Θέση περιεχομένου"/>
          <p:cNvSpPr>
            <a:spLocks noGrp="1"/>
          </p:cNvSpPr>
          <p:nvPr>
            <p:ph idx="1"/>
          </p:nvPr>
        </p:nvSpPr>
        <p:spPr/>
        <p:txBody>
          <a:bodyPr/>
          <a:lstStyle/>
          <a:p>
            <a:pPr>
              <a:buNone/>
            </a:pPr>
            <a:endParaRPr lang="el-GR" dirty="0" smtClean="0"/>
          </a:p>
          <a:p>
            <a:pPr>
              <a:buNone/>
            </a:pPr>
            <a:r>
              <a:rPr lang="el-GR" dirty="0" smtClean="0"/>
              <a:t>                            Σας ευχαριστώ </a:t>
            </a:r>
          </a:p>
        </p:txBody>
      </p:sp>
      <p:pic>
        <p:nvPicPr>
          <p:cNvPr id="4" name="3 - Εικόνα" descr="newton-1689.jpg"/>
          <p:cNvPicPr>
            <a:picLocks noChangeAspect="1"/>
          </p:cNvPicPr>
          <p:nvPr/>
        </p:nvPicPr>
        <p:blipFill>
          <a:blip r:embed="rId2" cstate="print"/>
          <a:stretch>
            <a:fillRect/>
          </a:stretch>
        </p:blipFill>
        <p:spPr>
          <a:xfrm>
            <a:off x="2" y="4643446"/>
            <a:ext cx="1612403" cy="2214578"/>
          </a:xfrm>
          <a:prstGeom prst="rect">
            <a:avLst/>
          </a:prstGeom>
        </p:spPr>
      </p:pic>
      <p:sp>
        <p:nvSpPr>
          <p:cNvPr id="5" name="4 - Θέση αριθμού διαφάνειας"/>
          <p:cNvSpPr>
            <a:spLocks noGrp="1"/>
          </p:cNvSpPr>
          <p:nvPr>
            <p:ph type="sldNum" sz="quarter" idx="12"/>
          </p:nvPr>
        </p:nvSpPr>
        <p:spPr/>
        <p:txBody>
          <a:bodyPr/>
          <a:lstStyle/>
          <a:p>
            <a:fld id="{5C602E51-617E-47EE-9234-997B9182E7E4}" type="slidenum">
              <a:rPr lang="el-GR" smtClean="0"/>
              <a:pPr/>
              <a:t>6</a:t>
            </a:fld>
            <a:endParaRPr lang="el-GR"/>
          </a:p>
        </p:txBody>
      </p:sp>
      <p:sp>
        <p:nvSpPr>
          <p:cNvPr id="6" name="5 - Θέση υποσέλιδου"/>
          <p:cNvSpPr>
            <a:spLocks noGrp="1"/>
          </p:cNvSpPr>
          <p:nvPr>
            <p:ph type="ftr" sz="quarter" idx="11"/>
          </p:nvPr>
        </p:nvSpPr>
        <p:spPr>
          <a:xfrm>
            <a:off x="785786" y="6492875"/>
            <a:ext cx="2895600" cy="365125"/>
          </a:xfrm>
        </p:spPr>
        <p:txBody>
          <a:bodyPr/>
          <a:lstStyle/>
          <a:p>
            <a:r>
              <a:rPr lang="el-GR" dirty="0" smtClean="0"/>
              <a:t>Η βαρύτητα </a:t>
            </a:r>
            <a:endParaRPr lang="el-GR" dirty="0"/>
          </a:p>
        </p:txBody>
      </p:sp>
      <p:pic>
        <p:nvPicPr>
          <p:cNvPr id="7" name="6 - Εικόνα" descr="uowm_400x400.png"/>
          <p:cNvPicPr>
            <a:picLocks noChangeAspect="1"/>
          </p:cNvPicPr>
          <p:nvPr/>
        </p:nvPicPr>
        <p:blipFill>
          <a:blip r:embed="rId3" cstate="print"/>
          <a:stretch>
            <a:fillRect/>
          </a:stretch>
        </p:blipFill>
        <p:spPr>
          <a:xfrm>
            <a:off x="0" y="0"/>
            <a:ext cx="761992" cy="761992"/>
          </a:xfrm>
          <a:prstGeom prst="rect">
            <a:avLst/>
          </a:prstGeom>
        </p:spPr>
      </p:pic>
      <p:sp>
        <p:nvSpPr>
          <p:cNvPr id="8" name="7 - Ορθογώνιο"/>
          <p:cNvSpPr/>
          <p:nvPr/>
        </p:nvSpPr>
        <p:spPr>
          <a:xfrm>
            <a:off x="0" y="714356"/>
            <a:ext cx="3357554" cy="646331"/>
          </a:xfrm>
          <a:prstGeom prst="rect">
            <a:avLst/>
          </a:prstGeom>
        </p:spPr>
        <p:txBody>
          <a:bodyPr wrap="square">
            <a:spAutoFit/>
          </a:bodyPr>
          <a:lstStyle/>
          <a:p>
            <a:r>
              <a:rPr lang="el-GR" i="1" dirty="0" smtClean="0">
                <a:solidFill>
                  <a:schemeClr val="bg1"/>
                </a:solidFill>
              </a:rPr>
              <a:t>Παιδαγωγικό Τμήμα  Δημοτικής Εκπαίδευσης</a:t>
            </a:r>
            <a:endParaRPr lang="el-GR" i="1" dirty="0">
              <a:solidFill>
                <a:schemeClr val="bg1"/>
              </a:solidFill>
            </a:endParaRPr>
          </a:p>
        </p:txBody>
      </p:sp>
      <p:pic>
        <p:nvPicPr>
          <p:cNvPr id="9" name="8 - Εικόνα" descr="7f40dca5ede04c01a30f0a5499a003af.jpg"/>
          <p:cNvPicPr>
            <a:picLocks noChangeAspect="1"/>
          </p:cNvPicPr>
          <p:nvPr/>
        </p:nvPicPr>
        <p:blipFill>
          <a:blip r:embed="rId4"/>
          <a:stretch>
            <a:fillRect/>
          </a:stretch>
        </p:blipFill>
        <p:spPr>
          <a:xfrm>
            <a:off x="3143240" y="2928934"/>
            <a:ext cx="2609850" cy="1752600"/>
          </a:xfrm>
          <a:prstGeom prst="rect">
            <a:avLst/>
          </a:prstGeom>
        </p:spPr>
      </p:pic>
    </p:spTree>
  </p:cSld>
  <p:clrMapOvr>
    <a:masterClrMapping/>
  </p:clrMapOvr>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95</TotalTime>
  <Words>342</Words>
  <Application>Microsoft Office PowerPoint</Application>
  <PresentationFormat>Προβολή στην οθόνη (4:3)</PresentationFormat>
  <Paragraphs>40</Paragraphs>
  <Slides>6</Slides>
  <Notes>1</Notes>
  <HiddenSlides>0</HiddenSlides>
  <MMClips>0</MMClips>
  <ScaleCrop>false</ScaleCrop>
  <HeadingPairs>
    <vt:vector size="4" baseType="variant">
      <vt:variant>
        <vt:lpstr>Θέμα</vt:lpstr>
      </vt:variant>
      <vt:variant>
        <vt:i4>1</vt:i4>
      </vt:variant>
      <vt:variant>
        <vt:lpstr>Τίτλοι διαφανειών</vt:lpstr>
      </vt:variant>
      <vt:variant>
        <vt:i4>6</vt:i4>
      </vt:variant>
    </vt:vector>
  </HeadingPairs>
  <TitlesOfParts>
    <vt:vector size="7" baseType="lpstr">
      <vt:lpstr>Θέμα του Office</vt:lpstr>
      <vt:lpstr>  2η εργαστηριακή εργασία στην  πληροφορική</vt:lpstr>
      <vt:lpstr>Η βαρύτητα</vt:lpstr>
      <vt:lpstr>                      Ποιος ανακάλυψε τη βαρύτητα</vt:lpstr>
      <vt:lpstr>                      Πως μας επηρεάζει η βαρύτητα;</vt:lpstr>
      <vt:lpstr>                       Η βαρύτητα στη σελήνη </vt:lpstr>
      <vt:lpstr>Επίλογος</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Διαφάνεια 1</dc:title>
  <dc:creator>Anna</dc:creator>
  <cp:lastModifiedBy>markosgo@hotmail.gr</cp:lastModifiedBy>
  <cp:revision>23</cp:revision>
  <dcterms:created xsi:type="dcterms:W3CDTF">2018-04-18T08:08:57Z</dcterms:created>
  <dcterms:modified xsi:type="dcterms:W3CDTF">2018-04-22T16:51:59Z</dcterms:modified>
</cp:coreProperties>
</file>